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5143500" type="screen16x9"/>
  <p:notesSz cx="5143500" cy="9144000"/>
  <p:embeddedFontLst>
    <p:embeddedFont>
      <p:font typeface="Instrument Sans Medium" panose="020B0604020202020204" charset="0"/>
      <p:regular r:id="rId21"/>
    </p:embeddedFont>
    <p:embeddedFont>
      <p:font typeface="Instrument Sans SemiBold" panose="020B0604020202020204" charset="0"/>
      <p:regular r:id="rId22"/>
      <p:bold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594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543550" y="0"/>
            <a:ext cx="3600450" cy="5143500"/>
          </a:xfrm>
          <a:prstGeom prst="rect">
            <a:avLst/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300" y="241697"/>
            <a:ext cx="3106638" cy="4660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701254"/>
            <a:ext cx="24589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ESTA · BERLIN · 8 JUNE 2026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96119" y="1944663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A Theory of Cash in the 21ˢᵗ Century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96119" y="2905795"/>
            <a:ext cx="4722763" cy="5364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last form of money that belongs to citizens, not to institutions.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FRANCISCO RODRÍGUEZ FERNÁNDEZ</a:t>
            </a:r>
            <a:endParaRPr lang="en-US" sz="95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F5C8618-B44F-D5D0-4F98-E8CB402F8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538" y="-74"/>
            <a:ext cx="4920343" cy="514357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12763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PAIN OF PAYING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1156171"/>
            <a:ext cx="4466481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form of payment is not neutral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496119" y="1714277"/>
            <a:ext cx="2613868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2.0×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27733" y="227863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Willingness to Pay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2546896"/>
            <a:ext cx="2613868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Credit-card vs cash bidders for the same item in real auction settings. The mere presence of a card doubles bids.</a:t>
            </a:r>
            <a:endParaRPr lang="en-US" sz="950" dirty="0"/>
          </a:p>
          <a:p>
            <a:pPr marL="0" indent="0" algn="ctr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Prelec &amp; Simester (2001)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264991" y="1714277"/>
            <a:ext cx="2613943" cy="233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8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+22–54%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796680" y="210316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Debit vs Cash Bids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64991" y="2371427"/>
            <a:ext cx="2613943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Increase in spending across multiple categories in incentivised experimental settings with real money at stake.</a:t>
            </a:r>
            <a:endParaRPr lang="en-US" sz="950" dirty="0"/>
          </a:p>
          <a:p>
            <a:pPr marL="0" indent="0" algn="ctr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Runnemark, Hedman &amp; Xiao (2015)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033939" y="1714277"/>
            <a:ext cx="2613943" cy="272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Insula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79604" y="2142158"/>
            <a:ext cx="172261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Neural Correlate of Pain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033939" y="2410420"/>
            <a:ext cx="2613943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Cash payments activate the brain's pain region — the insula — more strongly than card payments. Confirmed via fMRI.</a:t>
            </a:r>
            <a:endParaRPr lang="en-US" sz="950" dirty="0"/>
          </a:p>
          <a:p>
            <a:pPr marL="0" indent="0" algn="ctr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Mazar, Amir &amp; Ariely (2017)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82154" y="3694212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Frictionless digital payment is not a consumer benefit. It is the systematic, evidence-based degradation of financial self-control — designed into the payment infrastructure itself.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96119" y="3554685"/>
            <a:ext cx="14288" cy="675977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342677"/>
            <a:ext cx="2532236" cy="14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ECONOMICS OF WHAT WE FUND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88379" y="512713"/>
            <a:ext cx="2568104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A question of proportion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79" y="842963"/>
            <a:ext cx="6125394" cy="3430191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88379" y="4349204"/>
            <a:ext cx="8167241" cy="451619"/>
          </a:xfrm>
          <a:prstGeom prst="roundRect">
            <a:avLst>
              <a:gd name="adj" fmla="val 18251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09" y="4478685"/>
            <a:ext cx="114449" cy="9152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5887" y="4439617"/>
            <a:ext cx="7778204" cy="254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Card networks extract more from the EU economy every year than the digital euro will cost to build — and roughly 1,500 times more than what Madrid spends to look festive for six weeks. Sources: ECB; European Commission; Copenhagen Economics 2020; Madrid City Council 2025.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4958"/>
            <a:ext cx="3744516" cy="184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RESILIENCE IS PRICED IN — EXCEPT FOR CASH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96119" y="843855"/>
            <a:ext cx="6731571" cy="294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Total-defence spending vs. the cost of keeping cash alive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411212" y="1306264"/>
            <a:ext cx="4101926" cy="2728540"/>
          </a:xfrm>
          <a:prstGeom prst="roundRect">
            <a:avLst>
              <a:gd name="adj" fmla="val 6219"/>
            </a:avLst>
          </a:prstGeom>
          <a:solidFill>
            <a:srgbClr val="000E2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529010" y="1418183"/>
            <a:ext cx="2340471" cy="184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EU 2025 Defence Spending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29010" y="1714277"/>
            <a:ext cx="4323531" cy="736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600" dirty="0">
                <a:solidFill>
                  <a:srgbClr val="F578DE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€381bn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29010" y="2562671"/>
            <a:ext cx="3866331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year — and rising 11% annually. Defence is now treated as critical infrastructure. We rebuild the army before the war, not during it.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720530" y="1418183"/>
            <a:ext cx="2882429" cy="184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Annual Cost of Euro Cash Provision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720530" y="1714277"/>
            <a:ext cx="4389313" cy="736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60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&lt;€5bn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4720530" y="2562671"/>
            <a:ext cx="3932113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 the entire Eurosystem — printing, distribution, ATM network, central-bank handling combined. Less than 1.3% of defence spending.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720530" y="3056334"/>
            <a:ext cx="3932113" cy="852562"/>
          </a:xfrm>
          <a:prstGeom prst="roundRect">
            <a:avLst>
              <a:gd name="adj" fmla="val 12440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328" y="3233738"/>
            <a:ext cx="147265" cy="117797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103391" y="3197647"/>
            <a:ext cx="3431456" cy="551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only payment instrument that survives every form of attack — kinetic, cyber, or infrastructural — costs a negligible fraction of what we spend on conventional defence.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496119" y="4160713"/>
            <a:ext cx="8151763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Sources: EDA Defence Data 2024–2025; cost of euro cash provision estimated from Eurosystem reports and ECB-coordinated retail-payment cost studies (cash unit cost €0.42).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0293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SILENT TAX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923702"/>
            <a:ext cx="6500738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What happens to seigniorage when cash disappears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406822" y="1419820"/>
            <a:ext cx="4103191" cy="2227808"/>
          </a:xfrm>
          <a:prstGeom prst="roundRect">
            <a:avLst>
              <a:gd name="adj" fmla="val 8018"/>
            </a:avLst>
          </a:prstGeom>
          <a:solidFill>
            <a:srgbClr val="000E2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530796" y="154379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With Cash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1861617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Citizen pays merchant directly — no intermediary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Settlement is final and instant at point of delivery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Seigniorage flows to central bank, then to public treasury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Public revenue. No private toll.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897237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CDDA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Eurosystem seigniorage from banknotes: several €bn per year flowing directly to national governments.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54379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Without Cash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1861617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Citizen pays via issuing bank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Routed through card network (Visa / Mastercard)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Processing fee extracted by acquiring bank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Remainder finally reaches the merchant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toll at every single layer.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3139083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EU merchants paid ≈ €9bn/year in interchange and scheme fees in 2024 — a private tax levied on every transaction in the economy.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82154" y="3926681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Rochet &amp; Tirole (2002, 2003, 2006): when cash is no longer the outside option, card networks extract monopoly rents from the entire economy. The consumer pays through merchant surcharges; the merchant pays directly. Everyone loses except the network.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3787155"/>
            <a:ext cx="14288" cy="675977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42280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NORDIC PIVOT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985689"/>
            <a:ext cx="5575920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From cashless champions to cash mandates</a:t>
            </a:r>
            <a:endParaRPr lang="en-US" sz="1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81807"/>
            <a:ext cx="574997" cy="5749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26121" y="148180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Sweden 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26121" y="1750070"/>
            <a:ext cx="1883866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Riksbank Act imposes a statutory duty to ensure payment infrastructure in peacetime crisis and heightened alert. Cash acceptance mandated at grocers and pharmacies from 1 July 2026. Recommended household reserve: 1,000 SEK per adult.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991" y="1481807"/>
            <a:ext cx="574997" cy="5749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94993" y="148180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Norway 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994993" y="1750070"/>
            <a:ext cx="188394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Right-to-pay-in-cash law enters into force with fines for businesses that refuse — in a country where cash's POS share had fallen to approximately 2%, the lowest in the world.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939" y="1481807"/>
            <a:ext cx="574997" cy="5749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3941" y="148180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Finland &amp; Austria 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63941" y="1750070"/>
            <a:ext cx="188394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Cash integrated into national emergency preparedness frameworks. Austria's Nationalbank establishes a network of preparedness cash envelopes at post offices — approximately €100 per family member in small denominations.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675757"/>
            <a:ext cx="8151763" cy="725463"/>
          </a:xfrm>
          <a:prstGeom prst="roundRect">
            <a:avLst>
              <a:gd name="adj" fmla="val 15389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092" y="3860304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3830687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This convergence across different political contexts, economic systems, and ideological traditions is not ideology. It is rational, evidence-based institutional response to observable and documented risk.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0914"/>
            <a:ext cx="2877815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LONG ARC OF MONETARY POLITICS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96119" y="597619"/>
            <a:ext cx="5907509" cy="248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Cash is the last remnant of a constitutional monetary order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4564856" y="964704"/>
            <a:ext cx="14288" cy="3357042"/>
          </a:xfrm>
          <a:prstGeom prst="roundRect">
            <a:avLst>
              <a:gd name="adj" fmla="val 625094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4387825" y="1069181"/>
            <a:ext cx="198462" cy="14288"/>
          </a:xfrm>
          <a:prstGeom prst="roundRect">
            <a:avLst>
              <a:gd name="adj" fmla="val 625094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4"/>
          <p:cNvSpPr/>
          <p:nvPr/>
        </p:nvSpPr>
        <p:spPr>
          <a:xfrm>
            <a:off x="4534793" y="1039118"/>
            <a:ext cx="74414" cy="74414"/>
          </a:xfrm>
          <a:prstGeom prst="roundRect">
            <a:avLst>
              <a:gd name="adj" fmla="val 38400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2094905" y="998786"/>
            <a:ext cx="2080171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16ᵗʰ Century — School of Salamanca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96119" y="1201415"/>
            <a:ext cx="367895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Vitoria, Azpilcueta, Soto: sovereign monetary power is bounded by justice. Debasement is expropriation. The first constitutional theory of money.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4557713" y="1624831"/>
            <a:ext cx="198462" cy="14288"/>
          </a:xfrm>
          <a:prstGeom prst="roundRect">
            <a:avLst>
              <a:gd name="adj" fmla="val 625094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Shape 8"/>
          <p:cNvSpPr/>
          <p:nvPr/>
        </p:nvSpPr>
        <p:spPr>
          <a:xfrm>
            <a:off x="4534793" y="1594768"/>
            <a:ext cx="74414" cy="74414"/>
          </a:xfrm>
          <a:prstGeom prst="roundRect">
            <a:avLst>
              <a:gd name="adj" fmla="val 38400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4968925" y="1554435"/>
            <a:ext cx="2120726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1870–1914 — Classical Gold Standard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968925" y="1757065"/>
            <a:ext cx="367895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Hard constitutional limit on monetary discretion. Cash is gold, or a direct and redeemable claim upon it.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4387825" y="2118122"/>
            <a:ext cx="198462" cy="14288"/>
          </a:xfrm>
          <a:prstGeom prst="roundRect">
            <a:avLst>
              <a:gd name="adj" fmla="val 625094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Shape 12"/>
          <p:cNvSpPr/>
          <p:nvPr/>
        </p:nvSpPr>
        <p:spPr>
          <a:xfrm>
            <a:off x="4534793" y="2088059"/>
            <a:ext cx="74414" cy="74414"/>
          </a:xfrm>
          <a:prstGeom prst="roundRect">
            <a:avLst>
              <a:gd name="adj" fmla="val 38400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2854598" y="2047726"/>
            <a:ext cx="1320478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1944 — Bretton Woods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96119" y="2250356"/>
            <a:ext cx="367895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Dollar–gold convertibility at the international tier; domestic monetary discretion begins to expand.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4557713" y="2611487"/>
            <a:ext cx="198462" cy="14288"/>
          </a:xfrm>
          <a:prstGeom prst="roundRect">
            <a:avLst>
              <a:gd name="adj" fmla="val 625094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Shape 16"/>
          <p:cNvSpPr/>
          <p:nvPr/>
        </p:nvSpPr>
        <p:spPr>
          <a:xfrm>
            <a:off x="4534793" y="2581424"/>
            <a:ext cx="74414" cy="74414"/>
          </a:xfrm>
          <a:prstGeom prst="roundRect">
            <a:avLst>
              <a:gd name="adj" fmla="val 38400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4968925" y="2541091"/>
            <a:ext cx="1240408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1971 — Nixon Shock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968925" y="2743721"/>
            <a:ext cx="367895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Gold convertibility suspended. The beginning of progressive, systematic monetary privatisation.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387825" y="3104852"/>
            <a:ext cx="198462" cy="14288"/>
          </a:xfrm>
          <a:prstGeom prst="roundRect">
            <a:avLst>
              <a:gd name="adj" fmla="val 625094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Shape 20"/>
          <p:cNvSpPr/>
          <p:nvPr/>
        </p:nvSpPr>
        <p:spPr>
          <a:xfrm>
            <a:off x="4534793" y="3074789"/>
            <a:ext cx="74414" cy="74414"/>
          </a:xfrm>
          <a:prstGeom prst="roundRect">
            <a:avLst>
              <a:gd name="adj" fmla="val 38400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1"/>
          <p:cNvSpPr/>
          <p:nvPr/>
        </p:nvSpPr>
        <p:spPr>
          <a:xfrm>
            <a:off x="2071464" y="3034457"/>
            <a:ext cx="2103611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1980s–90s — Financial Deregulation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96119" y="3237086"/>
            <a:ext cx="367895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Money-market funds, securitisation, derivatives. Private near-money explodes in volume and complexity.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4557713" y="3598218"/>
            <a:ext cx="198462" cy="14288"/>
          </a:xfrm>
          <a:prstGeom prst="roundRect">
            <a:avLst>
              <a:gd name="adj" fmla="val 625094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Shape 24"/>
          <p:cNvSpPr/>
          <p:nvPr/>
        </p:nvSpPr>
        <p:spPr>
          <a:xfrm>
            <a:off x="4534793" y="3568154"/>
            <a:ext cx="74414" cy="74414"/>
          </a:xfrm>
          <a:prstGeom prst="roundRect">
            <a:avLst>
              <a:gd name="adj" fmla="val 38400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7" name="Text 25"/>
          <p:cNvSpPr/>
          <p:nvPr/>
        </p:nvSpPr>
        <p:spPr>
          <a:xfrm>
            <a:off x="4968925" y="3527822"/>
            <a:ext cx="1930524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2020s — The Cashless Campaign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968925" y="3730451"/>
            <a:ext cx="367895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final step: elimination of the last public monetary instrument, framed as technological inevitability rather than political choice.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644947" y="4500339"/>
            <a:ext cx="846013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'death of cash' is not technologically neutral. It is the culmination of a decades-long project of monetary depoliticisation.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496119" y="4411042"/>
            <a:ext cx="14288" cy="321469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022"/>
            <a:ext cx="2596679" cy="184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CAN A CBDC REPLACE CASH?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96119" y="622920"/>
            <a:ext cx="7321525" cy="294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Mapping the five constitutive properties onto each instrument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496119" y="1085329"/>
            <a:ext cx="8151763" cy="2918594"/>
          </a:xfrm>
          <a:prstGeom prst="roundRect">
            <a:avLst>
              <a:gd name="adj" fmla="val 363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18827" y="1161976"/>
            <a:ext cx="2661865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Property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3063850" y="1161976"/>
            <a:ext cx="1438126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Cash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85134" y="1161976"/>
            <a:ext cx="1438126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Digital Euro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506417" y="1161976"/>
            <a:ext cx="3476104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Key Distinction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18827" y="1494383"/>
            <a:ext cx="2661865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Bearer Transfer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063850" y="1494383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✅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285134" y="1494383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❌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506417" y="1494383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Title passes by delivery; no account required. CBDC requires wallet and identity.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18827" y="2010668"/>
            <a:ext cx="2661865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Offline Independence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063850" y="2010668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✅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285134" y="2010668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⚠️</a:t>
            </a: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Partial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506417" y="2010668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ECB design allows limited offline for small values only. Full offline not achievable.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18827" y="2526953"/>
            <a:ext cx="2661865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Transactional Anonymity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063850" y="2526953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✅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285134" y="2526953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❌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506417" y="2526953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All CBDC transactions recorded; data minimised, not eliminated. Structural difference.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18827" y="3043238"/>
            <a:ext cx="2661865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Settlement Finality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063850" y="3043238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✅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285134" y="3043238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✅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506417" y="3043238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Both settle on central-bank money. This property is genuinely shared.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18827" y="3559522"/>
            <a:ext cx="2661865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Public Issuance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063850" y="3559522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✅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285134" y="3559522"/>
            <a:ext cx="1438126" cy="1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✅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506417" y="3559522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Both are direct ECB liabilities. Issuance is genuinely shared.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72852" y="4255740"/>
            <a:ext cx="7975029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library card is not a substitute for a book. The digital euro is a valuable and welcome innovation — but it is not, and cannot be, a substitute for cash. Three of the five constitutive properties cannot be replicated in digital form.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96119" y="4129832"/>
            <a:ext cx="14288" cy="619571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459209"/>
            <a:ext cx="19835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TIPPING POINT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8379" y="698004"/>
            <a:ext cx="3199805" cy="305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Why delay is not neutral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488379" y="1303660"/>
            <a:ext cx="2298427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Cash Doom Loop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79" y="1667768"/>
            <a:ext cx="3934718" cy="163130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81690" y="2751522"/>
            <a:ext cx="994792" cy="220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Accelerating network contraction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3299745" y="2751522"/>
            <a:ext cx="994792" cy="220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Less convenient cash access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3138521" y="2054629"/>
            <a:ext cx="1159076" cy="11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Fewer profitable ATMs</a:t>
            </a:r>
            <a:endParaRPr lang="en-US" sz="650" dirty="0"/>
          </a:p>
        </p:txBody>
      </p:sp>
      <p:sp>
        <p:nvSpPr>
          <p:cNvPr id="9" name="Text 6"/>
          <p:cNvSpPr/>
          <p:nvPr/>
        </p:nvSpPr>
        <p:spPr>
          <a:xfrm>
            <a:off x="409879" y="2058545"/>
            <a:ext cx="1109814" cy="11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Fewer users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488379" y="3434283"/>
            <a:ext cx="3934718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Once the feedback loop takes hold, each stage reinforces the next. The system collapses not through a single decision, but through accumulated neglect.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637782" y="1183481"/>
            <a:ext cx="4110484" cy="3500810"/>
          </a:xfrm>
          <a:prstGeom prst="roundRect">
            <a:avLst>
              <a:gd name="adj" fmla="val 5023"/>
            </a:avLst>
          </a:prstGeom>
          <a:solidFill>
            <a:srgbClr val="000E2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4759821" y="1303660"/>
            <a:ext cx="19835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Cost Spiral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59821" y="1614562"/>
            <a:ext cx="4323606" cy="5265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F578DE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5×</a:t>
            </a:r>
            <a:endParaRPr lang="en-US" sz="3300" dirty="0"/>
          </a:p>
        </p:txBody>
      </p:sp>
      <p:sp>
        <p:nvSpPr>
          <p:cNvPr id="14" name="Text 11"/>
          <p:cNvSpPr/>
          <p:nvPr/>
        </p:nvSpPr>
        <p:spPr>
          <a:xfrm>
            <a:off x="4759821" y="2261295"/>
            <a:ext cx="386640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estimated cost per withdrawal in 15 years if current decline trends continue unchecked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759821" y="2814712"/>
            <a:ext cx="3866406" cy="9153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3"/>
          <p:cNvSpPr/>
          <p:nvPr/>
        </p:nvSpPr>
        <p:spPr>
          <a:xfrm>
            <a:off x="4942954" y="2989585"/>
            <a:ext cx="414047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CDDA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"Once cash infrastructure has gone, rebuilding it is very hard."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759821" y="2989585"/>
            <a:ext cx="14288" cy="193849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4759821" y="3318644"/>
            <a:ext cx="432360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 UK Access to Cash Review, 2019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759821" y="3647703"/>
            <a:ext cx="3866406" cy="901378"/>
          </a:xfrm>
          <a:prstGeom prst="roundRect">
            <a:avLst>
              <a:gd name="adj" fmla="val 12192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860" y="3831580"/>
            <a:ext cx="152623" cy="122039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156522" y="3798391"/>
            <a:ext cx="3347665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decisions made today determine options available during the next crisis. There is no neutral choice — inaction is itself a decision with irreversible consequences.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403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903684" y="1207443"/>
            <a:ext cx="7108031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9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question is not whether we can afford to maintain cash.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496119" y="1567086"/>
            <a:ext cx="8151763" cy="620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9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It is whether we can afford to lose the last form of money that belongs, without qualification,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375121" y="2373288"/>
            <a:ext cx="816508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50" b="1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to the citizens — not to the institutions.</a:t>
            </a:r>
            <a:endParaRPr lang="en-US" sz="3350" dirty="0"/>
          </a:p>
        </p:txBody>
      </p:sp>
      <p:sp>
        <p:nvSpPr>
          <p:cNvPr id="6" name="Shape 4"/>
          <p:cNvSpPr/>
          <p:nvPr/>
        </p:nvSpPr>
        <p:spPr>
          <a:xfrm>
            <a:off x="496119" y="3125167"/>
            <a:ext cx="8151763" cy="9302"/>
          </a:xfrm>
          <a:prstGeom prst="rect">
            <a:avLst/>
          </a:prstGeom>
          <a:solidFill>
            <a:srgbClr val="1E3063">
              <a:alpha val="5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496119" y="3304952"/>
            <a:ext cx="8151763" cy="87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Thank you.</a:t>
            </a:r>
            <a:endParaRPr lang="en-US" sz="950" dirty="0"/>
          </a:p>
          <a:p>
            <a:pPr marL="0" indent="0" algn="ctr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 err="1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franrod@ugr.es</a:t>
            </a:r>
            <a:endParaRPr lang="en-US" sz="950" dirty="0"/>
          </a:p>
          <a:p>
            <a:pPr marL="0" indent="0" algn="ctr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ESTA · Berlin · 8 June 2026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0588"/>
            <a:ext cx="2554858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PARADOX OF BANKNOTES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96119" y="635124"/>
            <a:ext cx="3434358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Cash is losing as a flow.</a:t>
            </a:r>
            <a:endParaRPr lang="en-US" sz="215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1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Cash is winning as a stock.</a:t>
            </a:r>
            <a:endParaRPr lang="en-US" sz="2150" dirty="0"/>
          </a:p>
        </p:txBody>
      </p:sp>
      <p:sp>
        <p:nvSpPr>
          <p:cNvPr id="4" name="Shape 2"/>
          <p:cNvSpPr/>
          <p:nvPr/>
        </p:nvSpPr>
        <p:spPr>
          <a:xfrm>
            <a:off x="415751" y="1483519"/>
            <a:ext cx="4100438" cy="2560960"/>
          </a:xfrm>
          <a:prstGeom prst="roundRect">
            <a:avLst>
              <a:gd name="adj" fmla="val 6277"/>
            </a:avLst>
          </a:prstGeom>
          <a:solidFill>
            <a:srgbClr val="000E2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527372" y="1583978"/>
            <a:ext cx="2191420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POS Share of Transactions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27372" y="1858789"/>
            <a:ext cx="4334396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350" dirty="0">
                <a:solidFill>
                  <a:srgbClr val="F578DE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79% → 52%</a:t>
            </a:r>
            <a:endParaRPr lang="en-US" sz="4350" dirty="0"/>
          </a:p>
        </p:txBody>
      </p:sp>
      <p:sp>
        <p:nvSpPr>
          <p:cNvPr id="7" name="Text 5"/>
          <p:cNvSpPr/>
          <p:nvPr/>
        </p:nvSpPr>
        <p:spPr>
          <a:xfrm>
            <a:off x="527372" y="2656954"/>
            <a:ext cx="3877196" cy="599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spcAft>
                <a:spcPts val="700"/>
              </a:spcAft>
              <a:buNone/>
            </a:pPr>
            <a:r>
              <a:rPr lang="en-US" sz="850" dirty="0">
                <a:solidFill>
                  <a:srgbClr val="CDDA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Euro area, 2016 → 2024. Cash is used less often at the point of sale as digital alternatives proliferate.</a:t>
            </a:r>
            <a:endParaRPr lang="en-US" sz="85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Source: ECB SPACE 2024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712940" y="1583978"/>
            <a:ext cx="2387575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Euro Banknotes in Circulation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712940" y="1858789"/>
            <a:ext cx="3939704" cy="1395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35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€220bn → €1.6tn</a:t>
            </a:r>
            <a:endParaRPr lang="en-US" sz="4350" dirty="0"/>
          </a:p>
        </p:txBody>
      </p:sp>
      <p:sp>
        <p:nvSpPr>
          <p:cNvPr id="10" name="Text 8"/>
          <p:cNvSpPr/>
          <p:nvPr/>
        </p:nvSpPr>
        <p:spPr>
          <a:xfrm>
            <a:off x="4712940" y="3354660"/>
            <a:ext cx="3939704" cy="599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spcAft>
                <a:spcPts val="700"/>
              </a:spcAft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2002 → 2025 — a sevenfold increase. Citizens hold more physical cash than ever before, even as they use it less for day-to-day transactions.</a:t>
            </a:r>
            <a:endParaRPr lang="en-US" sz="85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Source: ECB Annual Accounts 2025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663550" y="4270549"/>
            <a:ext cx="7984331" cy="339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This is not confusion. This is information. Citizens are choosing to hold cash as a store of value and an instrument of resilience, even whilst preferring digital methods for routine payments.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96119" y="4157514"/>
            <a:ext cx="14288" cy="565398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00450" cy="5143500"/>
          </a:xfrm>
          <a:prstGeom prst="rect">
            <a:avLst/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4" y="224210"/>
            <a:ext cx="3130004" cy="46950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25735"/>
            <a:ext cx="205710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CENTRAL ARGUMENT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3925119" y="712440"/>
            <a:ext cx="4047306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Cash is not just a payment method.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3925119" y="1054224"/>
            <a:ext cx="4722763" cy="620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b="1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Cash is a sovereign monetary institution of general constitutional interest</a:t>
            </a:r>
            <a:endParaRPr lang="en-US" sz="1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793453"/>
            <a:ext cx="248022" cy="2480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25119" y="2140669"/>
            <a:ext cx="1240408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Monetary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3925119" y="2343299"/>
            <a:ext cx="47227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apex retail tier in Mehrling's hierarchy — the only Tier-1 instrument that ordinary citizens can hold directly, without any institutional intermediary.</a:t>
            </a:r>
            <a:endParaRPr lang="en-US" sz="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787774"/>
            <a:ext cx="248022" cy="24802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925119" y="3134990"/>
            <a:ext cx="1240408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Behavioural</a:t>
            </a:r>
            <a:endParaRPr lang="en-US" sz="950" dirty="0"/>
          </a:p>
        </p:txBody>
      </p:sp>
      <p:sp>
        <p:nvSpPr>
          <p:cNvPr id="12" name="Text 7"/>
          <p:cNvSpPr/>
          <p:nvPr/>
        </p:nvSpPr>
        <p:spPr>
          <a:xfrm>
            <a:off x="3925119" y="3337620"/>
            <a:ext cx="47227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It disciplines spending through the pain-of-paying, anchors mental accounting, and shapes the psychology of ownership and financial responsibility.</a:t>
            </a:r>
            <a:endParaRPr lang="en-US" sz="7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5119" y="3782095"/>
            <a:ext cx="248022" cy="24802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925119" y="4129311"/>
            <a:ext cx="1240408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Constitutional</a:t>
            </a:r>
            <a:endParaRPr lang="en-US" sz="950" dirty="0"/>
          </a:p>
        </p:txBody>
      </p:sp>
      <p:sp>
        <p:nvSpPr>
          <p:cNvPr id="15" name="Text 9"/>
          <p:cNvSpPr/>
          <p:nvPr/>
        </p:nvSpPr>
        <p:spPr>
          <a:xfrm>
            <a:off x="3925119" y="4331940"/>
            <a:ext cx="47227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It is the last form of money citizens can own as private property — without intermediation, without institutional permission, without surveillance.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6592" y="248171"/>
            <a:ext cx="1963787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HIERARCHY OF MONEY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356592" y="413072"/>
            <a:ext cx="5968380" cy="222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Where cash sits — and why no digital instrument can take its place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92" y="732011"/>
            <a:ext cx="6553200" cy="36576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92" y="732011"/>
            <a:ext cx="6553200" cy="36576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356592" y="4461644"/>
            <a:ext cx="8430816" cy="433685"/>
          </a:xfrm>
          <a:prstGeom prst="roundRect">
            <a:avLst>
              <a:gd name="adj" fmla="val 18503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740" y="4585469"/>
            <a:ext cx="111398" cy="8914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6286" y="4547964"/>
            <a:ext cx="8051974" cy="245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Cash is the apex retail instrument: the highest-tier money that ordinary citizens can hold directly. No digital alternative — not even a CBDC — currently occupies this position. A CBDC sits at Tier 1a: it shares the sovereign issuer, but not the physical, bearer, offline properties that define Tier 1.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4154"/>
            <a:ext cx="27193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FIVE CONSTITUTIVE PROPERTIES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96119" y="588690"/>
            <a:ext cx="4906863" cy="279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All jointly necessary. None sufficient alone.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496119" y="1018505"/>
            <a:ext cx="8151763" cy="669801"/>
          </a:xfrm>
          <a:prstGeom prst="roundRect">
            <a:avLst>
              <a:gd name="adj" fmla="val 15001"/>
            </a:avLst>
          </a:prstGeom>
          <a:solidFill>
            <a:srgbClr val="FFFFFF"/>
          </a:solidFill>
          <a:ln w="14288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510406" y="1032793"/>
            <a:ext cx="446559" cy="641226"/>
          </a:xfrm>
          <a:prstGeom prst="roundRect">
            <a:avLst>
              <a:gd name="adj" fmla="val 1866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649932" y="1248742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57424" y="1144414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Bearer Transfer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57424" y="1379041"/>
            <a:ext cx="7464549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Title passes by physical delivery. No identification, no record-keeping, no third party is required or involved.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496119" y="1788765"/>
            <a:ext cx="8151763" cy="669801"/>
          </a:xfrm>
          <a:prstGeom prst="roundRect">
            <a:avLst>
              <a:gd name="adj" fmla="val 15001"/>
            </a:avLst>
          </a:prstGeom>
          <a:solidFill>
            <a:srgbClr val="FFFFFF"/>
          </a:solidFill>
          <a:ln w="14288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Shape 8"/>
          <p:cNvSpPr/>
          <p:nvPr/>
        </p:nvSpPr>
        <p:spPr>
          <a:xfrm>
            <a:off x="510406" y="1803053"/>
            <a:ext cx="446559" cy="641226"/>
          </a:xfrm>
          <a:prstGeom prst="roundRect">
            <a:avLst>
              <a:gd name="adj" fmla="val 1866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649932" y="2019002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7424" y="1914674"/>
            <a:ext cx="1427262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Offline Independence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057424" y="2149301"/>
            <a:ext cx="7464549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No telecoms, no power grid, no network connection required. Two parties and the currency itself suffice for a complete transaction.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96119" y="2559025"/>
            <a:ext cx="8151763" cy="669801"/>
          </a:xfrm>
          <a:prstGeom prst="roundRect">
            <a:avLst>
              <a:gd name="adj" fmla="val 15001"/>
            </a:avLst>
          </a:prstGeom>
          <a:solidFill>
            <a:srgbClr val="FFFFFF"/>
          </a:solidFill>
          <a:ln w="14288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Shape 13"/>
          <p:cNvSpPr/>
          <p:nvPr/>
        </p:nvSpPr>
        <p:spPr>
          <a:xfrm>
            <a:off x="510406" y="2573313"/>
            <a:ext cx="446559" cy="641226"/>
          </a:xfrm>
          <a:prstGeom prst="roundRect">
            <a:avLst>
              <a:gd name="adj" fmla="val 1866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649932" y="2789262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57424" y="2684934"/>
            <a:ext cx="1642244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Transactional Anonymity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057424" y="2919561"/>
            <a:ext cx="7464549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No mandatory record of who paid whom, for what, or when. Privacy is not a side-effect — it is a structural, constitutive feature of the instrument.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96119" y="3329285"/>
            <a:ext cx="8151763" cy="669801"/>
          </a:xfrm>
          <a:prstGeom prst="roundRect">
            <a:avLst>
              <a:gd name="adj" fmla="val 15001"/>
            </a:avLst>
          </a:prstGeom>
          <a:solidFill>
            <a:srgbClr val="FFFFFF"/>
          </a:solidFill>
          <a:ln w="14288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0" name="Shape 18"/>
          <p:cNvSpPr/>
          <p:nvPr/>
        </p:nvSpPr>
        <p:spPr>
          <a:xfrm>
            <a:off x="510406" y="3343573"/>
            <a:ext cx="446559" cy="641226"/>
          </a:xfrm>
          <a:prstGeom prst="roundRect">
            <a:avLst>
              <a:gd name="adj" fmla="val 1866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649932" y="3559522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57424" y="3455194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Settlement Finality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057424" y="3689821"/>
            <a:ext cx="7464549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Irrevocable, non-repudiable, and complete at the moment of delivery. Property transfers without any intermediation whatsoever.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96119" y="4099545"/>
            <a:ext cx="8151763" cy="669801"/>
          </a:xfrm>
          <a:prstGeom prst="roundRect">
            <a:avLst>
              <a:gd name="adj" fmla="val 15001"/>
            </a:avLst>
          </a:prstGeom>
          <a:solidFill>
            <a:srgbClr val="FFFFFF"/>
          </a:solidFill>
          <a:ln w="14288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5" name="Shape 23"/>
          <p:cNvSpPr/>
          <p:nvPr/>
        </p:nvSpPr>
        <p:spPr>
          <a:xfrm>
            <a:off x="510406" y="4113833"/>
            <a:ext cx="446559" cy="641226"/>
          </a:xfrm>
          <a:prstGeom prst="roundRect">
            <a:avLst>
              <a:gd name="adj" fmla="val 1866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Text 24"/>
          <p:cNvSpPr/>
          <p:nvPr/>
        </p:nvSpPr>
        <p:spPr>
          <a:xfrm>
            <a:off x="649932" y="4329782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057424" y="4225454"/>
            <a:ext cx="1395487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Public Issuance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057424" y="4460081"/>
            <a:ext cx="7464549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direct liability of the monetary sovereign. The citizen's last unmediated claim on the state — requiring no institution to hold, use, or transfer.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414263"/>
            <a:ext cx="1857896" cy="14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OFFLINE INDEPENDENCE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88379" y="584299"/>
            <a:ext cx="3238798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What we learned from a real test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984870" y="1036365"/>
            <a:ext cx="2978944" cy="241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9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−41pp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901949" y="1374577"/>
            <a:ext cx="1144712" cy="14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Card Spending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8379" y="1585168"/>
            <a:ext cx="3971925" cy="127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vs April 2024 baseline — the immediate collapse of digital transactions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984870" y="1893466"/>
            <a:ext cx="2978944" cy="302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−54%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1877392" y="2292102"/>
            <a:ext cx="1193899" cy="14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National e-Commerce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88379" y="2502694"/>
            <a:ext cx="3971925" cy="127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drop during the blackout period, as online infrastructure failed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984870" y="2810991"/>
            <a:ext cx="2978944" cy="302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−34%</a:t>
            </a:r>
            <a:endParaRPr lang="en-US" sz="2350" dirty="0"/>
          </a:p>
        </p:txBody>
      </p:sp>
      <p:sp>
        <p:nvSpPr>
          <p:cNvPr id="11" name="Text 9"/>
          <p:cNvSpPr/>
          <p:nvPr/>
        </p:nvSpPr>
        <p:spPr>
          <a:xfrm>
            <a:off x="1901949" y="3209627"/>
            <a:ext cx="1144712" cy="14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Consumer Spending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88379" y="3420219"/>
            <a:ext cx="3971925" cy="127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overall drop — economic activity contracted sharply without working payments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984870" y="3728517"/>
            <a:ext cx="2978944" cy="302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+50%</a:t>
            </a:r>
            <a:endParaRPr lang="en-US" sz="2350" dirty="0"/>
          </a:p>
        </p:txBody>
      </p:sp>
      <p:sp>
        <p:nvSpPr>
          <p:cNvPr id="14" name="Text 12"/>
          <p:cNvSpPr/>
          <p:nvPr/>
        </p:nvSpPr>
        <p:spPr>
          <a:xfrm>
            <a:off x="1901949" y="4127153"/>
            <a:ext cx="1144712" cy="14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ATM Withdrawals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88379" y="4337745"/>
            <a:ext cx="3971925" cy="127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 unaffected Canary and Balearic Islands — pure insurance demand, immediately observable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488379" y="4541118"/>
            <a:ext cx="4429125" cy="127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70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Source: ECB Economic Bulletin 6/2025 — Iberian blackout analysis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622527" y="914549"/>
            <a:ext cx="4103787" cy="3814688"/>
          </a:xfrm>
          <a:prstGeom prst="roundRect">
            <a:avLst>
              <a:gd name="adj" fmla="val 3457"/>
            </a:avLst>
          </a:prstGeom>
          <a:solidFill>
            <a:srgbClr val="000E2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4714056" y="982117"/>
            <a:ext cx="1601912" cy="14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Lesson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714056" y="1192709"/>
            <a:ext cx="3920728" cy="381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70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ATM withdrawals in the affected regions fell 80% below normal — because the machines themselves had no power. Meanwhile, in unaffected islands, citizens rushed to withdraw cash as insurance against potential future outages.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4714056" y="1650727"/>
            <a:ext cx="3920728" cy="451619"/>
          </a:xfrm>
          <a:prstGeom prst="roundRect">
            <a:avLst>
              <a:gd name="adj" fmla="val 18251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586" y="1780208"/>
            <a:ext cx="114449" cy="91529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011564" y="1741140"/>
            <a:ext cx="3531691" cy="254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Offline payment capability is critical infrastructure. It must be maintained </a:t>
            </a:r>
            <a:r>
              <a:rPr lang="en-US" sz="700" b="1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before</a:t>
            </a:r>
            <a:r>
              <a:rPr lang="en-US" sz="7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the emergency, not rebuilt during it.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00450" cy="5143500"/>
          </a:xfrm>
          <a:prstGeom prst="rect">
            <a:avLst/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5" y="232990"/>
            <a:ext cx="3118247" cy="46774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72008"/>
            <a:ext cx="2386161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PRIVACY AS A PUBLIC GOOD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3925119" y="686544"/>
            <a:ext cx="4722763" cy="1116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Every citizen who retains the option to pay in cash constrains the data-extraction capacity of commercial and governmental actors — benefiting even those who never use cash.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3925119" y="1953741"/>
            <a:ext cx="5179963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Garratt &amp; van Oordt (2021), Journal of Political Economy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3844751" y="2236440"/>
            <a:ext cx="2385938" cy="1708100"/>
          </a:xfrm>
          <a:prstGeom prst="roundRect">
            <a:avLst>
              <a:gd name="adj" fmla="val 9412"/>
            </a:avLst>
          </a:prstGeom>
          <a:solidFill>
            <a:srgbClr val="000E2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5"/>
          <p:cNvSpPr/>
          <p:nvPr/>
        </p:nvSpPr>
        <p:spPr>
          <a:xfrm>
            <a:off x="3956372" y="2336899"/>
            <a:ext cx="2590874" cy="174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84C1FA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Cash — No Mandatory Record of: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956372" y="2611710"/>
            <a:ext cx="2162696" cy="784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Who paid, to whom, or for what</a:t>
            </a:r>
            <a:endParaRPr lang="en-US" sz="850" dirty="0"/>
          </a:p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When, where, or how often</a:t>
            </a:r>
            <a:endParaRPr lang="en-US" sz="850" dirty="0"/>
          </a:p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Any device, IP, or behavioural profile</a:t>
            </a:r>
            <a:endParaRPr lang="en-US" sz="850" dirty="0"/>
          </a:p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Nothing monetisable by any party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6427440" y="2336899"/>
            <a:ext cx="2225204" cy="3487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Digital Payment — Permanent Record of: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427440" y="2786063"/>
            <a:ext cx="2225204" cy="1123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Identity, location, and timestamp</a:t>
            </a:r>
            <a:endParaRPr lang="en-US" sz="850" dirty="0"/>
          </a:p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Merchant, category, and amount</a:t>
            </a:r>
            <a:endParaRPr lang="en-US" sz="850" dirty="0"/>
          </a:p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Device, IP address, and behavioural profile</a:t>
            </a:r>
            <a:endParaRPr lang="en-US" sz="850" dirty="0"/>
          </a:p>
          <a:p>
            <a:pPr marL="342900" indent="-342900" algn="l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All data monetisable indefinitely by multiple parties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925119" y="4057576"/>
            <a:ext cx="4722763" cy="613916"/>
          </a:xfrm>
          <a:prstGeom prst="roundRect">
            <a:avLst>
              <a:gd name="adj" fmla="val 16367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40" y="4223221"/>
            <a:ext cx="139526" cy="11162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287887" y="4185940"/>
            <a:ext cx="4248373" cy="339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 domestic abuse survivors, political dissidents, and undocumented migrants — anonymity is not a preference. It is a survival condition.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7888"/>
            <a:ext cx="292082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THE PROPERTY–PRIVACY NEXUS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851297"/>
            <a:ext cx="6777558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Money you can own, not money you have an account in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496119" y="1347415"/>
            <a:ext cx="8151763" cy="2372692"/>
          </a:xfrm>
          <a:prstGeom prst="roundRect">
            <a:avLst>
              <a:gd name="adj" fmla="val 470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24929" y="1431354"/>
            <a:ext cx="199809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Dimension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2418531" y="1431354"/>
            <a:ext cx="33799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Cash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594003" y="1431354"/>
            <a:ext cx="3382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Digital / CBDC / Deposits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4929" y="1792932"/>
            <a:ext cx="199809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Form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418531" y="1792932"/>
            <a:ext cx="33799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Bearer instrument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594003" y="1792932"/>
            <a:ext cx="3382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Account entry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24929" y="2154510"/>
            <a:ext cx="199809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Holder relationship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418531" y="2154510"/>
            <a:ext cx="33799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Sovereign liability, directly held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594003" y="2154510"/>
            <a:ext cx="3382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Contractual claim against institution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24929" y="2516088"/>
            <a:ext cx="199809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Custody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2418531" y="2516088"/>
            <a:ext cx="33799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You hold it; no one inspects it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594003" y="2516088"/>
            <a:ext cx="3382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Institutional custody at all times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24929" y="2877666"/>
            <a:ext cx="199809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Inspection threshold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418531" y="2877666"/>
            <a:ext cx="33799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Judicial order, with full due process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594003" y="2877666"/>
            <a:ext cx="3382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Administrative request; often no judge required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24929" y="3239244"/>
            <a:ext cx="154089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Effect of institutional failure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418531" y="3239244"/>
            <a:ext cx="337996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Unaffected — you hold the asset directly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594003" y="3239244"/>
            <a:ext cx="3382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Conditional; sometimes bailed-in (Cyprus 2013)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82154" y="3999161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Warren &amp; Brandeis (1890): "the right to privacy is grounded in the right of property." Cash is the last monetary instrument to which this nexus fully and unconditionally applies.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96119" y="3859634"/>
            <a:ext cx="14288" cy="675977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369317"/>
            <a:ext cx="2951411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EURO BANKNOTES IN CIRCULATION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88379" y="593973"/>
            <a:ext cx="6690866" cy="289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i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A sevenfold rise — through every shock, in every direction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64856" y="1046634"/>
            <a:ext cx="14288" cy="3425949"/>
          </a:xfrm>
          <a:prstGeom prst="roundRect">
            <a:avLst>
              <a:gd name="adj" fmla="val 730702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4107842" y="1169938"/>
            <a:ext cx="347960" cy="14288"/>
          </a:xfrm>
          <a:prstGeom prst="roundRect">
            <a:avLst>
              <a:gd name="adj" fmla="val 730702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4"/>
          <p:cNvSpPr/>
          <p:nvPr/>
        </p:nvSpPr>
        <p:spPr>
          <a:xfrm>
            <a:off x="4441515" y="1046634"/>
            <a:ext cx="260970" cy="260970"/>
          </a:xfrm>
          <a:prstGeom prst="roundRect">
            <a:avLst>
              <a:gd name="adj" fmla="val 4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4484973" y="1068363"/>
            <a:ext cx="173980" cy="2174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541984" y="1086445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2008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88379" y="1332756"/>
            <a:ext cx="3503637" cy="3591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Global Financial Crisis</a:t>
            </a: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— citizens fled to the only instrument that required no bank to function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688198" y="1850827"/>
            <a:ext cx="347960" cy="14288"/>
          </a:xfrm>
          <a:prstGeom prst="roundRect">
            <a:avLst>
              <a:gd name="adj" fmla="val 730702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Shape 9"/>
          <p:cNvSpPr/>
          <p:nvPr/>
        </p:nvSpPr>
        <p:spPr>
          <a:xfrm>
            <a:off x="4441515" y="1727522"/>
            <a:ext cx="260970" cy="260970"/>
          </a:xfrm>
          <a:prstGeom prst="roundRect">
            <a:avLst>
              <a:gd name="adj" fmla="val 4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4484973" y="1749251"/>
            <a:ext cx="173980" cy="2174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151983" y="1767334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2013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151983" y="2013645"/>
            <a:ext cx="3503637" cy="3591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Cypriot Bail-In</a:t>
            </a: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— depositors across the eurozone realised their accounts could be frozen or confiscated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107842" y="2443163"/>
            <a:ext cx="347960" cy="14288"/>
          </a:xfrm>
          <a:prstGeom prst="roundRect">
            <a:avLst>
              <a:gd name="adj" fmla="val 730702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Shape 14"/>
          <p:cNvSpPr/>
          <p:nvPr/>
        </p:nvSpPr>
        <p:spPr>
          <a:xfrm>
            <a:off x="4441515" y="2319858"/>
            <a:ext cx="260970" cy="260970"/>
          </a:xfrm>
          <a:prstGeom prst="roundRect">
            <a:avLst>
              <a:gd name="adj" fmla="val 4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4484973" y="2341587"/>
            <a:ext cx="173980" cy="2174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2541984" y="2359670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2020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8379" y="2605980"/>
            <a:ext cx="3503637" cy="3591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COVID-19</a:t>
            </a: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— +17% in circulation within 12 months, despite widespread restrictions on cash handling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688198" y="3035573"/>
            <a:ext cx="347960" cy="14288"/>
          </a:xfrm>
          <a:prstGeom prst="roundRect">
            <a:avLst>
              <a:gd name="adj" fmla="val 730702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Shape 19"/>
          <p:cNvSpPr/>
          <p:nvPr/>
        </p:nvSpPr>
        <p:spPr>
          <a:xfrm>
            <a:off x="4441515" y="2912269"/>
            <a:ext cx="260970" cy="260970"/>
          </a:xfrm>
          <a:prstGeom prst="roundRect">
            <a:avLst>
              <a:gd name="adj" fmla="val 4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Text 20"/>
          <p:cNvSpPr/>
          <p:nvPr/>
        </p:nvSpPr>
        <p:spPr>
          <a:xfrm>
            <a:off x="4484973" y="2933998"/>
            <a:ext cx="173980" cy="2174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4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5151983" y="2952080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2022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151983" y="3198391"/>
            <a:ext cx="3503637" cy="3591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Russia Invades Ukraine</a:t>
            </a: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— +6–10σ withdrawal spikes in Baltic states; existential threat triggers existential hoarding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107842" y="3627983"/>
            <a:ext cx="347960" cy="14288"/>
          </a:xfrm>
          <a:prstGeom prst="roundRect">
            <a:avLst>
              <a:gd name="adj" fmla="val 730702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Shape 24"/>
          <p:cNvSpPr/>
          <p:nvPr/>
        </p:nvSpPr>
        <p:spPr>
          <a:xfrm>
            <a:off x="4441515" y="3504679"/>
            <a:ext cx="260970" cy="260970"/>
          </a:xfrm>
          <a:prstGeom prst="roundRect">
            <a:avLst>
              <a:gd name="adj" fmla="val 4000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7" name="Text 25"/>
          <p:cNvSpPr/>
          <p:nvPr/>
        </p:nvSpPr>
        <p:spPr>
          <a:xfrm>
            <a:off x="4484973" y="3526408"/>
            <a:ext cx="173980" cy="2174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5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2541984" y="3544491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2025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8379" y="3790801"/>
            <a:ext cx="3503637" cy="3591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Iberian Blackout</a:t>
            </a: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— +50% ATM withdrawals in unaffected zones: pure, rational, forward-looking insurance demand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8379" y="4594622"/>
            <a:ext cx="8624441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Sources: ECB Annual Accounts; Ashworth &amp; Goodhart (2020); Beckmann &amp; Zamora-Pérez (2023); ECB Economic Bulletin 6/2025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2192</Words>
  <Application>Microsoft Office PowerPoint</Application>
  <PresentationFormat>Affichage à l'écran (16:9)</PresentationFormat>
  <Paragraphs>250</Paragraphs>
  <Slides>18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Instrument Sans SemiBold</vt:lpstr>
      <vt:lpstr>Instrument Sans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Thierry Lebeaux</dc:creator>
  <cp:lastModifiedBy>ESTA contact</cp:lastModifiedBy>
  <cp:revision>8</cp:revision>
  <dcterms:created xsi:type="dcterms:W3CDTF">2026-05-24T12:49:33Z</dcterms:created>
  <dcterms:modified xsi:type="dcterms:W3CDTF">2026-06-10T08:36:51Z</dcterms:modified>
</cp:coreProperties>
</file>