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6" r:id="rId3"/>
    <p:sldId id="265" r:id="rId4"/>
    <p:sldId id="267" r:id="rId5"/>
    <p:sldId id="268" r:id="rId6"/>
    <p:sldId id="261" r:id="rId7"/>
    <p:sldId id="259"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631B0-16A5-4E12-9D65-1AE335205C67}" type="datetimeFigureOut">
              <a:rPr lang="sv-SE" smtClean="0"/>
              <a:t>2019-05-17</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570F0-C781-43C8-BBD7-264E00AC788C}" type="slidenum">
              <a:rPr lang="sv-SE" smtClean="0"/>
              <a:t>‹#›</a:t>
            </a:fld>
            <a:endParaRPr lang="sv-SE"/>
          </a:p>
        </p:txBody>
      </p:sp>
    </p:spTree>
    <p:extLst>
      <p:ext uri="{BB962C8B-B14F-4D97-AF65-F5344CB8AC3E}">
        <p14:creationId xmlns:p14="http://schemas.microsoft.com/office/powerpoint/2010/main" val="80730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E41734-4937-40FD-8E55-FE2F87AD2935}" type="slidenum">
              <a:rPr lang="sv-SE" smtClean="0"/>
              <a:t>2</a:t>
            </a:fld>
            <a:endParaRPr lang="sv-SE"/>
          </a:p>
        </p:txBody>
      </p:sp>
    </p:spTree>
    <p:extLst>
      <p:ext uri="{BB962C8B-B14F-4D97-AF65-F5344CB8AC3E}">
        <p14:creationId xmlns:p14="http://schemas.microsoft.com/office/powerpoint/2010/main" val="368025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025B2-1B10-F447-835D-2FFF2F471C35}" type="slidenum">
              <a:rPr lang="en-US" smtClean="0"/>
              <a:t>3</a:t>
            </a:fld>
            <a:endParaRPr lang="en-US"/>
          </a:p>
        </p:txBody>
      </p:sp>
    </p:spTree>
    <p:extLst>
      <p:ext uri="{BB962C8B-B14F-4D97-AF65-F5344CB8AC3E}">
        <p14:creationId xmlns:p14="http://schemas.microsoft.com/office/powerpoint/2010/main" val="231473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B6C9BC8A-C772-4DB1-8212-1461FB742A20}" type="datetimeFigureOut">
              <a:rPr lang="sv-SE" smtClean="0"/>
              <a:t>2019-05-17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387913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6C9BC8A-C772-4DB1-8212-1461FB742A20}" type="datetimeFigureOut">
              <a:rPr lang="sv-SE" smtClean="0"/>
              <a:t>2019-05-17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325579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6C9BC8A-C772-4DB1-8212-1461FB742A20}" type="datetimeFigureOut">
              <a:rPr lang="sv-SE" smtClean="0"/>
              <a:t>2019-05-17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291088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6C9BC8A-C772-4DB1-8212-1461FB742A20}" type="datetimeFigureOut">
              <a:rPr lang="sv-SE" smtClean="0"/>
              <a:t>2019-05-17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287330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C9BC8A-C772-4DB1-8212-1461FB742A20}" type="datetimeFigureOut">
              <a:rPr lang="sv-SE" smtClean="0"/>
              <a:t>2019-05-17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353961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B6C9BC8A-C772-4DB1-8212-1461FB742A20}" type="datetimeFigureOut">
              <a:rPr lang="sv-SE" smtClean="0"/>
              <a:t>2019-05-17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246400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B6C9BC8A-C772-4DB1-8212-1461FB742A20}" type="datetimeFigureOut">
              <a:rPr lang="sv-SE" smtClean="0"/>
              <a:t>2019-05-17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39285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B6C9BC8A-C772-4DB1-8212-1461FB742A20}" type="datetimeFigureOut">
              <a:rPr lang="sv-SE" smtClean="0"/>
              <a:t>2019-05-17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10423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9BC8A-C772-4DB1-8212-1461FB742A20}" type="datetimeFigureOut">
              <a:rPr lang="sv-SE" smtClean="0"/>
              <a:t>2019-05-17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120622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C9BC8A-C772-4DB1-8212-1461FB742A20}" type="datetimeFigureOut">
              <a:rPr lang="sv-SE" smtClean="0"/>
              <a:t>2019-05-17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182746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C9BC8A-C772-4DB1-8212-1461FB742A20}" type="datetimeFigureOut">
              <a:rPr lang="sv-SE" smtClean="0"/>
              <a:t>2019-05-17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632494E-BBFC-4EB9-89D1-99A0A4A3F53A}" type="slidenum">
              <a:rPr lang="sv-SE" smtClean="0"/>
              <a:t>‹#›</a:t>
            </a:fld>
            <a:endParaRPr lang="sv-SE"/>
          </a:p>
        </p:txBody>
      </p:sp>
    </p:spTree>
    <p:extLst>
      <p:ext uri="{BB962C8B-B14F-4D97-AF65-F5344CB8AC3E}">
        <p14:creationId xmlns:p14="http://schemas.microsoft.com/office/powerpoint/2010/main" val="147081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9BC8A-C772-4DB1-8212-1461FB742A20}" type="datetimeFigureOut">
              <a:rPr lang="sv-SE" smtClean="0"/>
              <a:t>2019-05-17</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2494E-BBFC-4EB9-89D1-99A0A4A3F53A}" type="slidenum">
              <a:rPr lang="sv-SE" smtClean="0"/>
              <a:t>‹#›</a:t>
            </a:fld>
            <a:endParaRPr lang="sv-SE"/>
          </a:p>
        </p:txBody>
      </p:sp>
    </p:spTree>
    <p:extLst>
      <p:ext uri="{BB962C8B-B14F-4D97-AF65-F5344CB8AC3E}">
        <p14:creationId xmlns:p14="http://schemas.microsoft.com/office/powerpoint/2010/main" val="158736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mailto:niklas.arvidsson@indek.kth.se" TargetMode="Externa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iksbank.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v-SE" sz="5400" dirty="0" err="1" smtClean="0"/>
              <a:t>Why</a:t>
            </a:r>
            <a:r>
              <a:rPr lang="sv-SE" sz="5400" dirty="0" smtClean="0"/>
              <a:t> Sweden </a:t>
            </a:r>
            <a:r>
              <a:rPr lang="sv-SE" sz="5400" dirty="0" smtClean="0"/>
              <a:t>is going </a:t>
            </a:r>
            <a:r>
              <a:rPr lang="sv-SE" sz="5400" dirty="0"/>
              <a:t>c</a:t>
            </a:r>
            <a:r>
              <a:rPr lang="sv-SE" sz="5400" dirty="0" smtClean="0"/>
              <a:t>ashless</a:t>
            </a:r>
            <a:endParaRPr lang="sv-SE" sz="5400" dirty="0"/>
          </a:p>
        </p:txBody>
      </p:sp>
      <p:sp>
        <p:nvSpPr>
          <p:cNvPr id="3" name="Subtitle 2"/>
          <p:cNvSpPr>
            <a:spLocks noGrp="1"/>
          </p:cNvSpPr>
          <p:nvPr>
            <p:ph type="subTitle" idx="1"/>
          </p:nvPr>
        </p:nvSpPr>
        <p:spPr/>
        <p:txBody>
          <a:bodyPr/>
          <a:lstStyle/>
          <a:p>
            <a:r>
              <a:rPr lang="sv-SE" dirty="0" smtClean="0"/>
              <a:t>Niklas Arvidsson</a:t>
            </a:r>
          </a:p>
          <a:p>
            <a:r>
              <a:rPr lang="sv-SE" dirty="0" smtClean="0"/>
              <a:t>KTH Royal </a:t>
            </a:r>
            <a:r>
              <a:rPr lang="sv-SE" dirty="0" err="1" smtClean="0"/>
              <a:t>Institute</a:t>
            </a:r>
            <a:r>
              <a:rPr lang="sv-SE" dirty="0" smtClean="0"/>
              <a:t> </a:t>
            </a:r>
            <a:r>
              <a:rPr lang="sv-SE" dirty="0" err="1" smtClean="0"/>
              <a:t>of</a:t>
            </a:r>
            <a:r>
              <a:rPr lang="sv-SE" dirty="0" smtClean="0"/>
              <a:t> </a:t>
            </a:r>
            <a:r>
              <a:rPr lang="sv-SE" dirty="0" err="1" smtClean="0"/>
              <a:t>Technology</a:t>
            </a:r>
            <a:endParaRPr lang="sv-SE" dirty="0"/>
          </a:p>
        </p:txBody>
      </p:sp>
    </p:spTree>
    <p:extLst>
      <p:ext uri="{BB962C8B-B14F-4D97-AF65-F5344CB8AC3E}">
        <p14:creationId xmlns:p14="http://schemas.microsoft.com/office/powerpoint/2010/main" val="225896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solidFill>
                  <a:schemeClr val="tx2"/>
                </a:solidFill>
              </a:rPr>
              <a:t>Niklas Arvidsson</a:t>
            </a:r>
          </a:p>
        </p:txBody>
      </p:sp>
      <p:sp>
        <p:nvSpPr>
          <p:cNvPr id="3" name="Platshållare för innehåll 2"/>
          <p:cNvSpPr>
            <a:spLocks noGrp="1"/>
          </p:cNvSpPr>
          <p:nvPr>
            <p:ph idx="1"/>
          </p:nvPr>
        </p:nvSpPr>
        <p:spPr/>
        <p:txBody>
          <a:bodyPr>
            <a:noAutofit/>
          </a:bodyPr>
          <a:lstStyle/>
          <a:p>
            <a:pPr marL="0" indent="0">
              <a:buNone/>
            </a:pPr>
            <a:r>
              <a:rPr lang="en-US" sz="2000" b="1" dirty="0"/>
              <a:t>Research on innovation in payment systems</a:t>
            </a:r>
          </a:p>
          <a:p>
            <a:r>
              <a:rPr lang="en-US" sz="1400" dirty="0"/>
              <a:t>When do merchants stop accepting cash?</a:t>
            </a:r>
          </a:p>
          <a:p>
            <a:r>
              <a:rPr lang="en-US" sz="1400" dirty="0"/>
              <a:t>Effects on retail industries from new digital platforms</a:t>
            </a:r>
          </a:p>
          <a:p>
            <a:r>
              <a:rPr lang="en-US" sz="1400" dirty="0"/>
              <a:t>Interoperability for mobile payments and digital services</a:t>
            </a:r>
          </a:p>
          <a:p>
            <a:r>
              <a:rPr lang="en-US" sz="1400" dirty="0"/>
              <a:t>The growth of mobile, electronic payment services in Sweden</a:t>
            </a:r>
          </a:p>
          <a:p>
            <a:r>
              <a:rPr lang="en-US" sz="1400" dirty="0"/>
              <a:t>Disruptive innovations in the payment system – Swish</a:t>
            </a:r>
          </a:p>
          <a:p>
            <a:r>
              <a:rPr lang="en-US" sz="1400" dirty="0"/>
              <a:t>Mobile payments, more than transactions</a:t>
            </a:r>
          </a:p>
          <a:p>
            <a:r>
              <a:rPr lang="en-US" sz="1400" dirty="0"/>
              <a:t>The cashless society </a:t>
            </a:r>
          </a:p>
          <a:p>
            <a:r>
              <a:rPr lang="en-US" sz="1400" dirty="0"/>
              <a:t>Test of a proof-of-concept mobile payment service in Sweden</a:t>
            </a:r>
          </a:p>
          <a:p>
            <a:r>
              <a:rPr lang="en-US" sz="1400" dirty="0"/>
              <a:t>The future payment system</a:t>
            </a:r>
          </a:p>
          <a:p>
            <a:pPr marL="0" indent="0">
              <a:buNone/>
            </a:pPr>
            <a:endParaRPr lang="en-US" sz="2000" b="1" dirty="0"/>
          </a:p>
          <a:p>
            <a:pPr marL="0" indent="0">
              <a:buNone/>
            </a:pPr>
            <a:r>
              <a:rPr lang="en-US" sz="2000" b="1" dirty="0"/>
              <a:t>Associate Professor, INDEK, Royal Institute of Technology (KTH)</a:t>
            </a:r>
          </a:p>
          <a:p>
            <a:pPr marL="0" indent="0">
              <a:buNone/>
            </a:pPr>
            <a:r>
              <a:rPr lang="en-US" sz="1800" dirty="0">
                <a:hlinkClick r:id="rId3"/>
              </a:rPr>
              <a:t>niklas.arvidsson@indek.kth.se</a:t>
            </a:r>
            <a:endParaRPr lang="en-US" sz="1800" dirty="0"/>
          </a:p>
          <a:p>
            <a:pPr marL="0" indent="0">
              <a:buNone/>
            </a:pPr>
            <a:r>
              <a:rPr lang="sv-SE" sz="1800" dirty="0">
                <a:hlinkClick r:id=""/>
              </a:rPr>
              <a:t>www.indek.kth.se</a:t>
            </a:r>
            <a:endParaRPr lang="sv-SE" sz="1800" dirty="0"/>
          </a:p>
          <a:p>
            <a:pPr marL="0" indent="0">
              <a:buNone/>
            </a:pPr>
            <a:endParaRPr lang="en-US" sz="2400" dirty="0"/>
          </a:p>
        </p:txBody>
      </p:sp>
      <p:pic>
        <p:nvPicPr>
          <p:cNvPr id="4" name="Bildobjekt 3"/>
          <p:cNvPicPr>
            <a:picLocks noChangeAspect="1"/>
          </p:cNvPicPr>
          <p:nvPr/>
        </p:nvPicPr>
        <p:blipFill>
          <a:blip r:embed="rId4"/>
          <a:stretch>
            <a:fillRect/>
          </a:stretch>
        </p:blipFill>
        <p:spPr>
          <a:xfrm>
            <a:off x="7926686" y="587845"/>
            <a:ext cx="1790763" cy="2525395"/>
          </a:xfrm>
          <a:prstGeom prst="rect">
            <a:avLst/>
          </a:prstGeom>
          <a:ln>
            <a:solidFill>
              <a:schemeClr val="tx1"/>
            </a:solidFill>
          </a:ln>
        </p:spPr>
      </p:pic>
      <p:grpSp>
        <p:nvGrpSpPr>
          <p:cNvPr id="5" name="Grupp 4"/>
          <p:cNvGrpSpPr/>
          <p:nvPr/>
        </p:nvGrpSpPr>
        <p:grpSpPr>
          <a:xfrm>
            <a:off x="7917250" y="3285169"/>
            <a:ext cx="1800200" cy="3109780"/>
            <a:chOff x="2483769" y="116632"/>
            <a:chExt cx="3888432" cy="5616625"/>
          </a:xfrm>
        </p:grpSpPr>
        <p:sp>
          <p:nvSpPr>
            <p:cNvPr id="6" name="Rektangel 5"/>
            <p:cNvSpPr/>
            <p:nvPr/>
          </p:nvSpPr>
          <p:spPr>
            <a:xfrm>
              <a:off x="2483769" y="116633"/>
              <a:ext cx="3888432" cy="561662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r:embed="rId5"/>
            <a:stretch>
              <a:fillRect/>
            </a:stretch>
          </p:blipFill>
          <p:spPr>
            <a:xfrm>
              <a:off x="2504153" y="116632"/>
              <a:ext cx="3868047" cy="5616624"/>
            </a:xfrm>
            <a:prstGeom prst="rect">
              <a:avLst/>
            </a:prstGeom>
            <a:ln>
              <a:solidFill>
                <a:schemeClr val="tx1"/>
              </a:solidFill>
            </a:ln>
          </p:spPr>
        </p:pic>
      </p:grpSp>
      <p:pic>
        <p:nvPicPr>
          <p:cNvPr id="8" name="Bildobjekt 7"/>
          <p:cNvPicPr>
            <a:picLocks noChangeAspect="1"/>
          </p:cNvPicPr>
          <p:nvPr/>
        </p:nvPicPr>
        <p:blipFill>
          <a:blip r:embed="rId6"/>
          <a:stretch>
            <a:fillRect/>
          </a:stretch>
        </p:blipFill>
        <p:spPr>
          <a:xfrm>
            <a:off x="9932298" y="3294500"/>
            <a:ext cx="2139628" cy="3067363"/>
          </a:xfrm>
          <a:prstGeom prst="rect">
            <a:avLst/>
          </a:prstGeom>
          <a:ln>
            <a:solidFill>
              <a:schemeClr val="tx1"/>
            </a:solidFill>
          </a:ln>
        </p:spPr>
      </p:pic>
      <p:pic>
        <p:nvPicPr>
          <p:cNvPr id="9" name="Bildobjekt 8"/>
          <p:cNvPicPr>
            <a:picLocks noChangeAspect="1"/>
          </p:cNvPicPr>
          <p:nvPr/>
        </p:nvPicPr>
        <p:blipFill>
          <a:blip r:embed="rId7"/>
          <a:stretch>
            <a:fillRect/>
          </a:stretch>
        </p:blipFill>
        <p:spPr>
          <a:xfrm>
            <a:off x="9926017" y="569184"/>
            <a:ext cx="1701696" cy="2540416"/>
          </a:xfrm>
          <a:prstGeom prst="rect">
            <a:avLst/>
          </a:prstGeom>
        </p:spPr>
      </p:pic>
      <p:pic>
        <p:nvPicPr>
          <p:cNvPr id="10" name="Picture 9"/>
          <p:cNvPicPr>
            <a:picLocks noChangeAspect="1"/>
          </p:cNvPicPr>
          <p:nvPr/>
        </p:nvPicPr>
        <p:blipFill>
          <a:blip r:embed="rId8"/>
          <a:stretch>
            <a:fillRect/>
          </a:stretch>
        </p:blipFill>
        <p:spPr>
          <a:xfrm>
            <a:off x="7675904" y="0"/>
            <a:ext cx="4500226" cy="6777334"/>
          </a:xfrm>
          <a:prstGeom prst="rect">
            <a:avLst/>
          </a:prstGeom>
        </p:spPr>
      </p:pic>
    </p:spTree>
    <p:extLst>
      <p:ext uri="{BB962C8B-B14F-4D97-AF65-F5344CB8AC3E}">
        <p14:creationId xmlns:p14="http://schemas.microsoft.com/office/powerpoint/2010/main" val="21817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34922" y="1468601"/>
            <a:ext cx="7987948" cy="4840524"/>
          </a:xfrm>
          <a:prstGeom prst="rect">
            <a:avLst/>
          </a:prstGeom>
        </p:spPr>
      </p:pic>
      <p:sp>
        <p:nvSpPr>
          <p:cNvPr id="5" name="TextBox 4"/>
          <p:cNvSpPr txBox="1"/>
          <p:nvPr/>
        </p:nvSpPr>
        <p:spPr>
          <a:xfrm>
            <a:off x="2087909" y="6376043"/>
            <a:ext cx="3330527" cy="300082"/>
          </a:xfrm>
          <a:prstGeom prst="rect">
            <a:avLst/>
          </a:prstGeom>
          <a:noFill/>
        </p:spPr>
        <p:txBody>
          <a:bodyPr wrap="none" rtlCol="0">
            <a:spAutoFit/>
          </a:bodyPr>
          <a:lstStyle/>
          <a:p>
            <a:r>
              <a:rPr lang="en-US" sz="1350" dirty="0"/>
              <a:t>Source: </a:t>
            </a:r>
            <a:r>
              <a:rPr lang="en-US" sz="1350" dirty="0" err="1"/>
              <a:t>Sveriges</a:t>
            </a:r>
            <a:r>
              <a:rPr lang="en-US" sz="1350" dirty="0"/>
              <a:t> </a:t>
            </a:r>
            <a:r>
              <a:rPr lang="en-US" sz="1350" dirty="0" err="1"/>
              <a:t>Riksbank</a:t>
            </a:r>
            <a:r>
              <a:rPr lang="en-US" sz="1350" dirty="0"/>
              <a:t> </a:t>
            </a:r>
            <a:r>
              <a:rPr lang="en-US" sz="1350" dirty="0">
                <a:hlinkClick r:id="rId4"/>
              </a:rPr>
              <a:t>www.riksbank.se</a:t>
            </a:r>
            <a:r>
              <a:rPr lang="en-US" sz="1350" dirty="0"/>
              <a:t> </a:t>
            </a:r>
          </a:p>
        </p:txBody>
      </p:sp>
      <p:sp>
        <p:nvSpPr>
          <p:cNvPr id="3" name="Rubrik 2"/>
          <p:cNvSpPr>
            <a:spLocks noGrp="1"/>
          </p:cNvSpPr>
          <p:nvPr>
            <p:ph type="title"/>
          </p:nvPr>
        </p:nvSpPr>
        <p:spPr>
          <a:xfrm>
            <a:off x="974496" y="-7034"/>
            <a:ext cx="8229600" cy="1143000"/>
          </a:xfrm>
        </p:spPr>
        <p:txBody>
          <a:bodyPr>
            <a:noAutofit/>
          </a:bodyPr>
          <a:lstStyle/>
          <a:p>
            <a:pPr algn="l"/>
            <a:r>
              <a:rPr lang="en-US" sz="3600" b="1" dirty="0" smtClean="0">
                <a:solidFill>
                  <a:schemeClr val="tx2"/>
                </a:solidFill>
              </a:rPr>
              <a:t>HISTORY OF CASH </a:t>
            </a:r>
            <a:r>
              <a:rPr lang="en-US" sz="3600" b="1" dirty="0">
                <a:solidFill>
                  <a:schemeClr val="tx2"/>
                </a:solidFill>
              </a:rPr>
              <a:t>IN SWEDEN</a:t>
            </a:r>
          </a:p>
        </p:txBody>
      </p:sp>
      <p:sp>
        <p:nvSpPr>
          <p:cNvPr id="18" name="textruta 17"/>
          <p:cNvSpPr txBox="1"/>
          <p:nvPr/>
        </p:nvSpPr>
        <p:spPr>
          <a:xfrm>
            <a:off x="2087909" y="5848363"/>
            <a:ext cx="7906845" cy="369332"/>
          </a:xfrm>
          <a:prstGeom prst="rect">
            <a:avLst/>
          </a:prstGeom>
          <a:solidFill>
            <a:schemeClr val="bg1"/>
          </a:solidFill>
        </p:spPr>
        <p:txBody>
          <a:bodyPr wrap="none" rtlCol="0">
            <a:spAutoFit/>
          </a:bodyPr>
          <a:lstStyle/>
          <a:p>
            <a:r>
              <a:rPr lang="en-US" b="1" dirty="0">
                <a:solidFill>
                  <a:schemeClr val="accent1"/>
                </a:solidFill>
              </a:rPr>
              <a:t>- Nominal value of cash in circulation (Billion SEK)</a:t>
            </a:r>
            <a:r>
              <a:rPr lang="en-US" dirty="0"/>
              <a:t>   </a:t>
            </a:r>
            <a:r>
              <a:rPr lang="en-US" b="1" dirty="0">
                <a:solidFill>
                  <a:srgbClr val="FF0000"/>
                </a:solidFill>
              </a:rPr>
              <a:t>- Cash in circulation / GDP (%)</a:t>
            </a:r>
          </a:p>
        </p:txBody>
      </p:sp>
      <p:grpSp>
        <p:nvGrpSpPr>
          <p:cNvPr id="27" name="Grupp 26"/>
          <p:cNvGrpSpPr/>
          <p:nvPr/>
        </p:nvGrpSpPr>
        <p:grpSpPr>
          <a:xfrm>
            <a:off x="2570191" y="3312780"/>
            <a:ext cx="1206145" cy="1961378"/>
            <a:chOff x="987153" y="3530812"/>
            <a:chExt cx="1206145" cy="1961378"/>
          </a:xfrm>
        </p:grpSpPr>
        <p:sp>
          <p:nvSpPr>
            <p:cNvPr id="6" name="textruta 5"/>
            <p:cNvSpPr txBox="1"/>
            <p:nvPr/>
          </p:nvSpPr>
          <p:spPr>
            <a:xfrm>
              <a:off x="987153" y="3530812"/>
              <a:ext cx="1206145" cy="553998"/>
            </a:xfrm>
            <a:prstGeom prst="rect">
              <a:avLst/>
            </a:prstGeom>
            <a:solidFill>
              <a:schemeClr val="bg1"/>
            </a:solidFill>
          </p:spPr>
          <p:txBody>
            <a:bodyPr wrap="square" rtlCol="0">
              <a:spAutoFit/>
            </a:bodyPr>
            <a:lstStyle/>
            <a:p>
              <a:pPr algn="ctr">
                <a:spcAft>
                  <a:spcPts val="600"/>
                </a:spcAft>
              </a:pPr>
              <a:r>
                <a:rPr lang="en-US" sz="1500" b="1" dirty="0">
                  <a:solidFill>
                    <a:schemeClr val="tx2"/>
                  </a:solidFill>
                </a:rPr>
                <a:t>Bank accounts</a:t>
              </a:r>
            </a:p>
          </p:txBody>
        </p:sp>
        <p:cxnSp>
          <p:nvCxnSpPr>
            <p:cNvPr id="26" name="Rak pilkoppling 25"/>
            <p:cNvCxnSpPr/>
            <p:nvPr/>
          </p:nvCxnSpPr>
          <p:spPr>
            <a:xfrm>
              <a:off x="1763687" y="4149080"/>
              <a:ext cx="360041" cy="134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upp 6"/>
          <p:cNvGrpSpPr/>
          <p:nvPr/>
        </p:nvGrpSpPr>
        <p:grpSpPr>
          <a:xfrm>
            <a:off x="5020049" y="2295817"/>
            <a:ext cx="1741413" cy="1330049"/>
            <a:chOff x="3496048" y="2295816"/>
            <a:chExt cx="1741413" cy="1330049"/>
          </a:xfrm>
        </p:grpSpPr>
        <p:sp>
          <p:nvSpPr>
            <p:cNvPr id="17" name="textruta 16"/>
            <p:cNvSpPr txBox="1"/>
            <p:nvPr/>
          </p:nvSpPr>
          <p:spPr>
            <a:xfrm>
              <a:off x="3496048" y="2295816"/>
              <a:ext cx="1152127" cy="1246495"/>
            </a:xfrm>
            <a:prstGeom prst="rect">
              <a:avLst/>
            </a:prstGeom>
            <a:solidFill>
              <a:schemeClr val="bg1"/>
            </a:solidFill>
          </p:spPr>
          <p:txBody>
            <a:bodyPr wrap="square" rtlCol="0">
              <a:spAutoFit/>
            </a:bodyPr>
            <a:lstStyle/>
            <a:p>
              <a:pPr algn="ctr">
                <a:spcAft>
                  <a:spcPts val="600"/>
                </a:spcAft>
              </a:pPr>
              <a:r>
                <a:rPr lang="en-US" sz="1500" b="1" dirty="0">
                  <a:solidFill>
                    <a:schemeClr val="tx2"/>
                  </a:solidFill>
                </a:rPr>
                <a:t>Card </a:t>
              </a:r>
              <a:r>
                <a:rPr lang="en-US" sz="1500" b="1" dirty="0" smtClean="0">
                  <a:solidFill>
                    <a:schemeClr val="tx2"/>
                  </a:solidFill>
                </a:rPr>
                <a:t>payments grow </a:t>
              </a:r>
              <a:r>
                <a:rPr lang="en-US" sz="1500" b="1" dirty="0">
                  <a:solidFill>
                    <a:schemeClr val="tx2"/>
                  </a:solidFill>
                </a:rPr>
                <a:t>and checks </a:t>
              </a:r>
              <a:r>
                <a:rPr lang="en-US" sz="1500" b="1" dirty="0" smtClean="0">
                  <a:solidFill>
                    <a:schemeClr val="tx2"/>
                  </a:solidFill>
                </a:rPr>
                <a:t>are phased </a:t>
              </a:r>
              <a:r>
                <a:rPr lang="en-US" sz="1500" b="1" dirty="0">
                  <a:solidFill>
                    <a:schemeClr val="tx2"/>
                  </a:solidFill>
                </a:rPr>
                <a:t>out</a:t>
              </a:r>
            </a:p>
          </p:txBody>
        </p:sp>
        <p:cxnSp>
          <p:nvCxnSpPr>
            <p:cNvPr id="29" name="Rak pilkoppling 28"/>
            <p:cNvCxnSpPr/>
            <p:nvPr/>
          </p:nvCxnSpPr>
          <p:spPr>
            <a:xfrm>
              <a:off x="4574504" y="3175857"/>
              <a:ext cx="662957" cy="450008"/>
            </a:xfrm>
            <a:prstGeom prst="straightConnector1">
              <a:avLst/>
            </a:prstGeom>
            <a:solidFill>
              <a:schemeClr val="bg1"/>
            </a:solidFill>
            <a:ln>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 33"/>
          <p:cNvGrpSpPr/>
          <p:nvPr/>
        </p:nvGrpSpPr>
        <p:grpSpPr>
          <a:xfrm>
            <a:off x="5684132" y="1160308"/>
            <a:ext cx="2243256" cy="1280615"/>
            <a:chOff x="4339214" y="3921341"/>
            <a:chExt cx="2243256" cy="1280615"/>
          </a:xfrm>
          <a:solidFill>
            <a:schemeClr val="bg1"/>
          </a:solidFill>
        </p:grpSpPr>
        <p:sp>
          <p:nvSpPr>
            <p:cNvPr id="19" name="textruta 18"/>
            <p:cNvSpPr txBox="1"/>
            <p:nvPr/>
          </p:nvSpPr>
          <p:spPr>
            <a:xfrm>
              <a:off x="4339214" y="3921341"/>
              <a:ext cx="1218025" cy="553998"/>
            </a:xfrm>
            <a:prstGeom prst="rect">
              <a:avLst/>
            </a:prstGeom>
            <a:grpFill/>
          </p:spPr>
          <p:txBody>
            <a:bodyPr wrap="square" rtlCol="0">
              <a:spAutoFit/>
            </a:bodyPr>
            <a:lstStyle/>
            <a:p>
              <a:pPr algn="ctr"/>
              <a:r>
                <a:rPr lang="en-US" sz="1500" b="1" dirty="0">
                  <a:solidFill>
                    <a:schemeClr val="tx2"/>
                  </a:solidFill>
                </a:rPr>
                <a:t>Robberies &amp; unions</a:t>
              </a:r>
            </a:p>
          </p:txBody>
        </p:sp>
        <p:cxnSp>
          <p:nvCxnSpPr>
            <p:cNvPr id="32" name="Rak pilkoppling 31"/>
            <p:cNvCxnSpPr/>
            <p:nvPr/>
          </p:nvCxnSpPr>
          <p:spPr>
            <a:xfrm>
              <a:off x="5216483" y="4502354"/>
              <a:ext cx="1365987" cy="699602"/>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 40"/>
          <p:cNvGrpSpPr/>
          <p:nvPr/>
        </p:nvGrpSpPr>
        <p:grpSpPr>
          <a:xfrm>
            <a:off x="6830098" y="1038524"/>
            <a:ext cx="1290587" cy="1289536"/>
            <a:chOff x="5724128" y="1487720"/>
            <a:chExt cx="1374453" cy="998699"/>
          </a:xfrm>
        </p:grpSpPr>
        <p:sp>
          <p:nvSpPr>
            <p:cNvPr id="20" name="textruta 19"/>
            <p:cNvSpPr txBox="1"/>
            <p:nvPr/>
          </p:nvSpPr>
          <p:spPr>
            <a:xfrm>
              <a:off x="5724128" y="1487720"/>
              <a:ext cx="1218025" cy="429051"/>
            </a:xfrm>
            <a:prstGeom prst="rect">
              <a:avLst/>
            </a:prstGeom>
            <a:solidFill>
              <a:schemeClr val="bg1"/>
            </a:solidFill>
          </p:spPr>
          <p:txBody>
            <a:bodyPr wrap="square" rtlCol="0">
              <a:spAutoFit/>
            </a:bodyPr>
            <a:lstStyle/>
            <a:p>
              <a:pPr algn="ctr"/>
              <a:r>
                <a:rPr lang="en-US" sz="1500" b="1" dirty="0">
                  <a:solidFill>
                    <a:schemeClr val="tx2"/>
                  </a:solidFill>
                </a:rPr>
                <a:t>Tax incentives</a:t>
              </a:r>
            </a:p>
          </p:txBody>
        </p:sp>
        <p:cxnSp>
          <p:nvCxnSpPr>
            <p:cNvPr id="40" name="Rak pilkoppling 39"/>
            <p:cNvCxnSpPr/>
            <p:nvPr/>
          </p:nvCxnSpPr>
          <p:spPr>
            <a:xfrm>
              <a:off x="6444208" y="1988840"/>
              <a:ext cx="654373" cy="497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8" name="Grupp 47"/>
          <p:cNvGrpSpPr/>
          <p:nvPr/>
        </p:nvGrpSpPr>
        <p:grpSpPr>
          <a:xfrm>
            <a:off x="8367308" y="180091"/>
            <a:ext cx="1218025" cy="2366570"/>
            <a:chOff x="6843307" y="180091"/>
            <a:chExt cx="1218025" cy="2366570"/>
          </a:xfrm>
          <a:solidFill>
            <a:schemeClr val="bg1"/>
          </a:solidFill>
        </p:grpSpPr>
        <p:sp>
          <p:nvSpPr>
            <p:cNvPr id="22" name="textruta 21"/>
            <p:cNvSpPr txBox="1"/>
            <p:nvPr/>
          </p:nvSpPr>
          <p:spPr>
            <a:xfrm>
              <a:off x="6843307" y="180091"/>
              <a:ext cx="1218025" cy="784830"/>
            </a:xfrm>
            <a:prstGeom prst="rect">
              <a:avLst/>
            </a:prstGeom>
            <a:grpFill/>
          </p:spPr>
          <p:txBody>
            <a:bodyPr wrap="square" rtlCol="0">
              <a:spAutoFit/>
            </a:bodyPr>
            <a:lstStyle/>
            <a:p>
              <a:pPr algn="ctr"/>
              <a:r>
                <a:rPr lang="en-US" sz="1500" b="1" dirty="0">
                  <a:solidFill>
                    <a:schemeClr val="tx2"/>
                  </a:solidFill>
                </a:rPr>
                <a:t>Swish and other services</a:t>
              </a:r>
            </a:p>
          </p:txBody>
        </p:sp>
        <p:cxnSp>
          <p:nvCxnSpPr>
            <p:cNvPr id="43" name="Rak pilkoppling 42"/>
            <p:cNvCxnSpPr/>
            <p:nvPr/>
          </p:nvCxnSpPr>
          <p:spPr>
            <a:xfrm flipH="1">
              <a:off x="7327705" y="939020"/>
              <a:ext cx="124615" cy="1607641"/>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upp 48"/>
          <p:cNvGrpSpPr/>
          <p:nvPr/>
        </p:nvGrpSpPr>
        <p:grpSpPr>
          <a:xfrm>
            <a:off x="7857141" y="927088"/>
            <a:ext cx="1218025" cy="1599988"/>
            <a:chOff x="6333140" y="927088"/>
            <a:chExt cx="1218025" cy="1599988"/>
          </a:xfrm>
          <a:solidFill>
            <a:schemeClr val="bg1"/>
          </a:solidFill>
        </p:grpSpPr>
        <p:sp>
          <p:nvSpPr>
            <p:cNvPr id="23" name="textruta 22"/>
            <p:cNvSpPr txBox="1"/>
            <p:nvPr/>
          </p:nvSpPr>
          <p:spPr>
            <a:xfrm>
              <a:off x="6333140" y="927088"/>
              <a:ext cx="1218025" cy="323165"/>
            </a:xfrm>
            <a:prstGeom prst="rect">
              <a:avLst/>
            </a:prstGeom>
            <a:grpFill/>
          </p:spPr>
          <p:txBody>
            <a:bodyPr wrap="square" rtlCol="0">
              <a:spAutoFit/>
            </a:bodyPr>
            <a:lstStyle/>
            <a:p>
              <a:pPr algn="ctr"/>
              <a:r>
                <a:rPr lang="en-US" sz="1500" b="1" dirty="0" err="1">
                  <a:solidFill>
                    <a:schemeClr val="tx2"/>
                  </a:solidFill>
                </a:rPr>
                <a:t>Panaxia</a:t>
              </a:r>
              <a:endParaRPr lang="en-US" sz="1500" b="1" dirty="0">
                <a:solidFill>
                  <a:schemeClr val="tx2"/>
                </a:solidFill>
              </a:endParaRPr>
            </a:p>
          </p:txBody>
        </p:sp>
        <p:cxnSp>
          <p:nvCxnSpPr>
            <p:cNvPr id="45" name="Rak pilkoppling 44"/>
            <p:cNvCxnSpPr>
              <a:stCxn id="23" idx="2"/>
            </p:cNvCxnSpPr>
            <p:nvPr/>
          </p:nvCxnSpPr>
          <p:spPr>
            <a:xfrm>
              <a:off x="6942153" y="1250253"/>
              <a:ext cx="303313" cy="127682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58" name="Grupp 57"/>
          <p:cNvGrpSpPr/>
          <p:nvPr/>
        </p:nvGrpSpPr>
        <p:grpSpPr>
          <a:xfrm>
            <a:off x="8909160" y="591836"/>
            <a:ext cx="1641890" cy="2000308"/>
            <a:chOff x="7445768" y="735949"/>
            <a:chExt cx="1641890" cy="2000308"/>
          </a:xfrm>
        </p:grpSpPr>
        <p:sp>
          <p:nvSpPr>
            <p:cNvPr id="24" name="textruta 23"/>
            <p:cNvSpPr txBox="1"/>
            <p:nvPr/>
          </p:nvSpPr>
          <p:spPr>
            <a:xfrm>
              <a:off x="7869633" y="735949"/>
              <a:ext cx="1218025" cy="553998"/>
            </a:xfrm>
            <a:prstGeom prst="rect">
              <a:avLst/>
            </a:prstGeom>
            <a:solidFill>
              <a:schemeClr val="bg1"/>
            </a:solidFill>
          </p:spPr>
          <p:txBody>
            <a:bodyPr wrap="square" rtlCol="0">
              <a:spAutoFit/>
            </a:bodyPr>
            <a:lstStyle/>
            <a:p>
              <a:pPr algn="ctr"/>
              <a:r>
                <a:rPr lang="en-US" sz="1500" b="1" dirty="0">
                  <a:solidFill>
                    <a:schemeClr val="tx2"/>
                  </a:solidFill>
                </a:rPr>
                <a:t>Cashless banks</a:t>
              </a:r>
            </a:p>
          </p:txBody>
        </p:sp>
        <p:cxnSp>
          <p:nvCxnSpPr>
            <p:cNvPr id="51" name="Rak pilkoppling 50"/>
            <p:cNvCxnSpPr/>
            <p:nvPr/>
          </p:nvCxnSpPr>
          <p:spPr>
            <a:xfrm flipH="1">
              <a:off x="7445768" y="1250253"/>
              <a:ext cx="714410" cy="1486004"/>
            </a:xfrm>
            <a:prstGeom prst="straightConnector1">
              <a:avLst/>
            </a:prstGeom>
            <a:solidFill>
              <a:schemeClr val="bg1"/>
            </a:solidFill>
            <a:ln>
              <a:tailEnd type="triangle"/>
            </a:ln>
          </p:spPr>
          <p:style>
            <a:lnRef idx="1">
              <a:schemeClr val="accent1"/>
            </a:lnRef>
            <a:fillRef idx="0">
              <a:schemeClr val="accent1"/>
            </a:fillRef>
            <a:effectRef idx="0">
              <a:schemeClr val="accent1"/>
            </a:effectRef>
            <a:fontRef idx="minor">
              <a:schemeClr val="tx1"/>
            </a:fontRef>
          </p:style>
        </p:cxnSp>
      </p:grpSp>
      <p:grpSp>
        <p:nvGrpSpPr>
          <p:cNvPr id="55" name="Grupp 54"/>
          <p:cNvGrpSpPr/>
          <p:nvPr/>
        </p:nvGrpSpPr>
        <p:grpSpPr>
          <a:xfrm>
            <a:off x="9221499" y="2842684"/>
            <a:ext cx="1487225" cy="553998"/>
            <a:chOff x="7620658" y="2340607"/>
            <a:chExt cx="1487225" cy="553998"/>
          </a:xfrm>
          <a:solidFill>
            <a:schemeClr val="bg1"/>
          </a:solidFill>
        </p:grpSpPr>
        <p:sp>
          <p:nvSpPr>
            <p:cNvPr id="25" name="textruta 24"/>
            <p:cNvSpPr txBox="1"/>
            <p:nvPr/>
          </p:nvSpPr>
          <p:spPr>
            <a:xfrm>
              <a:off x="7889858" y="2340607"/>
              <a:ext cx="1218025" cy="553998"/>
            </a:xfrm>
            <a:prstGeom prst="rect">
              <a:avLst/>
            </a:prstGeom>
            <a:grpFill/>
          </p:spPr>
          <p:txBody>
            <a:bodyPr wrap="square" rtlCol="0">
              <a:spAutoFit/>
            </a:bodyPr>
            <a:lstStyle/>
            <a:p>
              <a:pPr algn="ctr"/>
              <a:r>
                <a:rPr lang="en-US" sz="1500" b="1" dirty="0">
                  <a:solidFill>
                    <a:schemeClr val="tx2"/>
                  </a:solidFill>
                </a:rPr>
                <a:t>New bills and coins</a:t>
              </a:r>
            </a:p>
          </p:txBody>
        </p:sp>
        <p:cxnSp>
          <p:nvCxnSpPr>
            <p:cNvPr id="54" name="Rak pilkoppling 53"/>
            <p:cNvCxnSpPr/>
            <p:nvPr/>
          </p:nvCxnSpPr>
          <p:spPr>
            <a:xfrm flipH="1" flipV="1">
              <a:off x="7620658" y="2612467"/>
              <a:ext cx="462680" cy="5139"/>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 38"/>
          <p:cNvGrpSpPr/>
          <p:nvPr/>
        </p:nvGrpSpPr>
        <p:grpSpPr>
          <a:xfrm>
            <a:off x="9075165" y="2201103"/>
            <a:ext cx="1662114" cy="718413"/>
            <a:chOff x="7444683" y="2164421"/>
            <a:chExt cx="1662114" cy="718413"/>
          </a:xfrm>
          <a:solidFill>
            <a:schemeClr val="bg1"/>
          </a:solidFill>
        </p:grpSpPr>
        <p:sp>
          <p:nvSpPr>
            <p:cNvPr id="42" name="textruta 41"/>
            <p:cNvSpPr txBox="1"/>
            <p:nvPr/>
          </p:nvSpPr>
          <p:spPr>
            <a:xfrm>
              <a:off x="7888772" y="2164421"/>
              <a:ext cx="1218025" cy="553998"/>
            </a:xfrm>
            <a:prstGeom prst="rect">
              <a:avLst/>
            </a:prstGeom>
            <a:grpFill/>
          </p:spPr>
          <p:txBody>
            <a:bodyPr wrap="square" rtlCol="0">
              <a:spAutoFit/>
            </a:bodyPr>
            <a:lstStyle/>
            <a:p>
              <a:pPr algn="ctr"/>
              <a:r>
                <a:rPr lang="en-US" sz="1500" b="1" dirty="0">
                  <a:solidFill>
                    <a:schemeClr val="tx2"/>
                  </a:solidFill>
                </a:rPr>
                <a:t>Cash </a:t>
              </a:r>
              <a:r>
                <a:rPr lang="en-US" sz="1500" b="1" dirty="0" smtClean="0">
                  <a:solidFill>
                    <a:schemeClr val="tx2"/>
                  </a:solidFill>
                </a:rPr>
                <a:t>uprising</a:t>
              </a:r>
              <a:endParaRPr lang="en-US" sz="1500" b="1" dirty="0">
                <a:solidFill>
                  <a:schemeClr val="tx2"/>
                </a:solidFill>
              </a:endParaRPr>
            </a:p>
          </p:txBody>
        </p:sp>
        <p:cxnSp>
          <p:nvCxnSpPr>
            <p:cNvPr id="44" name="Rak pilkoppling 43"/>
            <p:cNvCxnSpPr/>
            <p:nvPr/>
          </p:nvCxnSpPr>
          <p:spPr>
            <a:xfrm flipH="1">
              <a:off x="7444683" y="2617607"/>
              <a:ext cx="638655" cy="265227"/>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upp 7"/>
          <p:cNvGrpSpPr/>
          <p:nvPr/>
        </p:nvGrpSpPr>
        <p:grpSpPr>
          <a:xfrm>
            <a:off x="9046227" y="1185439"/>
            <a:ext cx="1691053" cy="1643880"/>
            <a:chOff x="7522226" y="1185439"/>
            <a:chExt cx="1691053" cy="1643880"/>
          </a:xfrm>
        </p:grpSpPr>
        <p:sp>
          <p:nvSpPr>
            <p:cNvPr id="47" name="textruta 46"/>
            <p:cNvSpPr txBox="1"/>
            <p:nvPr/>
          </p:nvSpPr>
          <p:spPr>
            <a:xfrm>
              <a:off x="8134327" y="1185439"/>
              <a:ext cx="1078952" cy="1015663"/>
            </a:xfrm>
            <a:prstGeom prst="rect">
              <a:avLst/>
            </a:prstGeom>
            <a:solidFill>
              <a:schemeClr val="bg1"/>
            </a:solidFill>
          </p:spPr>
          <p:txBody>
            <a:bodyPr wrap="square" rtlCol="0">
              <a:spAutoFit/>
            </a:bodyPr>
            <a:lstStyle/>
            <a:p>
              <a:pPr algn="ctr"/>
              <a:r>
                <a:rPr lang="en-US" sz="1500" b="1" dirty="0">
                  <a:solidFill>
                    <a:schemeClr val="tx2"/>
                  </a:solidFill>
                </a:rPr>
                <a:t>Access to payment</a:t>
              </a:r>
            </a:p>
            <a:p>
              <a:pPr algn="ctr"/>
              <a:r>
                <a:rPr lang="en-US" sz="1500" b="1" dirty="0">
                  <a:solidFill>
                    <a:schemeClr val="tx2"/>
                  </a:solidFill>
                </a:rPr>
                <a:t>services is a problem</a:t>
              </a:r>
            </a:p>
          </p:txBody>
        </p:sp>
        <p:cxnSp>
          <p:nvCxnSpPr>
            <p:cNvPr id="50" name="Rak pilkoppling 49"/>
            <p:cNvCxnSpPr/>
            <p:nvPr/>
          </p:nvCxnSpPr>
          <p:spPr>
            <a:xfrm flipH="1">
              <a:off x="7522226" y="1932610"/>
              <a:ext cx="667594" cy="896709"/>
            </a:xfrm>
            <a:prstGeom prst="straightConnector1">
              <a:avLst/>
            </a:prstGeom>
            <a:solidFill>
              <a:schemeClr val="bg1"/>
            </a:solidFill>
            <a:ln>
              <a:tailEnd type="triangle"/>
            </a:ln>
          </p:spPr>
          <p:style>
            <a:lnRef idx="1">
              <a:schemeClr val="accent1"/>
            </a:lnRef>
            <a:fillRef idx="0">
              <a:schemeClr val="accent1"/>
            </a:fillRef>
            <a:effectRef idx="0">
              <a:schemeClr val="accent1"/>
            </a:effectRef>
            <a:fontRef idx="minor">
              <a:schemeClr val="tx1"/>
            </a:fontRef>
          </p:style>
        </p:cxnSp>
      </p:grpSp>
      <p:grpSp>
        <p:nvGrpSpPr>
          <p:cNvPr id="2" name="Grupp 1"/>
          <p:cNvGrpSpPr/>
          <p:nvPr/>
        </p:nvGrpSpPr>
        <p:grpSpPr>
          <a:xfrm>
            <a:off x="9519254" y="4883616"/>
            <a:ext cx="1424892" cy="646331"/>
            <a:chOff x="7758307" y="4887646"/>
            <a:chExt cx="1424892" cy="646331"/>
          </a:xfrm>
        </p:grpSpPr>
        <p:sp>
          <p:nvSpPr>
            <p:cNvPr id="56" name="textruta 55"/>
            <p:cNvSpPr txBox="1"/>
            <p:nvPr/>
          </p:nvSpPr>
          <p:spPr>
            <a:xfrm>
              <a:off x="8082294" y="4887646"/>
              <a:ext cx="1100905" cy="646331"/>
            </a:xfrm>
            <a:prstGeom prst="rect">
              <a:avLst/>
            </a:prstGeom>
            <a:solidFill>
              <a:schemeClr val="bg1"/>
            </a:solidFill>
          </p:spPr>
          <p:txBody>
            <a:bodyPr wrap="square" rtlCol="0">
              <a:spAutoFit/>
            </a:bodyPr>
            <a:lstStyle/>
            <a:p>
              <a:pPr algn="ctr"/>
              <a:r>
                <a:rPr lang="en-US" b="1" dirty="0">
                  <a:solidFill>
                    <a:schemeClr val="tx2"/>
                  </a:solidFill>
                </a:rPr>
                <a:t>~ 1 %</a:t>
              </a:r>
            </a:p>
            <a:p>
              <a:pPr algn="ctr"/>
              <a:r>
                <a:rPr lang="en-US" b="1" dirty="0">
                  <a:solidFill>
                    <a:schemeClr val="tx2"/>
                  </a:solidFill>
                </a:rPr>
                <a:t>in </a:t>
              </a:r>
              <a:r>
                <a:rPr lang="en-US" b="1" dirty="0" smtClean="0">
                  <a:solidFill>
                    <a:schemeClr val="tx2"/>
                  </a:solidFill>
                </a:rPr>
                <a:t>2018</a:t>
              </a:r>
              <a:endParaRPr lang="en-US" b="1" dirty="0">
                <a:solidFill>
                  <a:schemeClr val="tx2"/>
                </a:solidFill>
              </a:endParaRPr>
            </a:p>
          </p:txBody>
        </p:sp>
        <p:cxnSp>
          <p:nvCxnSpPr>
            <p:cNvPr id="57" name="Rak koppling 56"/>
            <p:cNvCxnSpPr/>
            <p:nvPr/>
          </p:nvCxnSpPr>
          <p:spPr>
            <a:xfrm>
              <a:off x="7758307" y="5210811"/>
              <a:ext cx="503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upp 59"/>
          <p:cNvGrpSpPr/>
          <p:nvPr/>
        </p:nvGrpSpPr>
        <p:grpSpPr>
          <a:xfrm>
            <a:off x="7023137" y="66233"/>
            <a:ext cx="1249720" cy="2257544"/>
            <a:chOff x="7869633" y="735949"/>
            <a:chExt cx="1249720" cy="2257544"/>
          </a:xfrm>
        </p:grpSpPr>
        <p:sp>
          <p:nvSpPr>
            <p:cNvPr id="61" name="textruta 60"/>
            <p:cNvSpPr txBox="1"/>
            <p:nvPr/>
          </p:nvSpPr>
          <p:spPr>
            <a:xfrm>
              <a:off x="7869633" y="735949"/>
              <a:ext cx="1218025" cy="553998"/>
            </a:xfrm>
            <a:prstGeom prst="rect">
              <a:avLst/>
            </a:prstGeom>
            <a:solidFill>
              <a:schemeClr val="bg1"/>
            </a:solidFill>
          </p:spPr>
          <p:txBody>
            <a:bodyPr wrap="square" rtlCol="0">
              <a:spAutoFit/>
            </a:bodyPr>
            <a:lstStyle/>
            <a:p>
              <a:pPr algn="ctr"/>
              <a:r>
                <a:rPr lang="en-US" sz="1500" b="1" dirty="0">
                  <a:solidFill>
                    <a:schemeClr val="tx2"/>
                  </a:solidFill>
                </a:rPr>
                <a:t>Cash register law</a:t>
              </a:r>
            </a:p>
          </p:txBody>
        </p:sp>
        <p:cxnSp>
          <p:nvCxnSpPr>
            <p:cNvPr id="62" name="Rak pilkoppling 61"/>
            <p:cNvCxnSpPr/>
            <p:nvPr/>
          </p:nvCxnSpPr>
          <p:spPr>
            <a:xfrm>
              <a:off x="8624406" y="1340441"/>
              <a:ext cx="494947" cy="1653052"/>
            </a:xfrm>
            <a:prstGeom prst="straightConnector1">
              <a:avLst/>
            </a:prstGeom>
            <a:solidFill>
              <a:schemeClr val="bg1"/>
            </a:solidFill>
            <a:ln>
              <a:tailEnd type="triangle"/>
            </a:ln>
          </p:spPr>
          <p:style>
            <a:lnRef idx="1">
              <a:schemeClr val="accent1"/>
            </a:lnRef>
            <a:fillRef idx="0">
              <a:schemeClr val="accent1"/>
            </a:fillRef>
            <a:effectRef idx="0">
              <a:schemeClr val="accent1"/>
            </a:effectRef>
            <a:fontRef idx="minor">
              <a:schemeClr val="tx1"/>
            </a:fontRef>
          </p:style>
        </p:cxnSp>
      </p:grpSp>
      <p:grpSp>
        <p:nvGrpSpPr>
          <p:cNvPr id="46" name="Grupp 54"/>
          <p:cNvGrpSpPr/>
          <p:nvPr/>
        </p:nvGrpSpPr>
        <p:grpSpPr>
          <a:xfrm>
            <a:off x="9519254" y="3438099"/>
            <a:ext cx="1487225" cy="784830"/>
            <a:chOff x="7620658" y="2340607"/>
            <a:chExt cx="1487225" cy="784830"/>
          </a:xfrm>
          <a:solidFill>
            <a:schemeClr val="bg1"/>
          </a:solidFill>
        </p:grpSpPr>
        <p:sp>
          <p:nvSpPr>
            <p:cNvPr id="52" name="textruta 24"/>
            <p:cNvSpPr txBox="1"/>
            <p:nvPr/>
          </p:nvSpPr>
          <p:spPr>
            <a:xfrm>
              <a:off x="7889858" y="2340607"/>
              <a:ext cx="1218025" cy="784830"/>
            </a:xfrm>
            <a:prstGeom prst="rect">
              <a:avLst/>
            </a:prstGeom>
            <a:grpFill/>
          </p:spPr>
          <p:txBody>
            <a:bodyPr wrap="square" rtlCol="0">
              <a:spAutoFit/>
            </a:bodyPr>
            <a:lstStyle/>
            <a:p>
              <a:pPr algn="ctr"/>
              <a:r>
                <a:rPr lang="en-US" sz="1500" b="1" dirty="0" smtClean="0">
                  <a:solidFill>
                    <a:schemeClr val="tx2"/>
                  </a:solidFill>
                </a:rPr>
                <a:t>Less stigma to refuse cash</a:t>
              </a:r>
              <a:endParaRPr lang="en-US" sz="1500" b="1" dirty="0">
                <a:solidFill>
                  <a:schemeClr val="tx2"/>
                </a:solidFill>
              </a:endParaRPr>
            </a:p>
          </p:txBody>
        </p:sp>
        <p:cxnSp>
          <p:nvCxnSpPr>
            <p:cNvPr id="53" name="Rak pilkoppling 53"/>
            <p:cNvCxnSpPr/>
            <p:nvPr/>
          </p:nvCxnSpPr>
          <p:spPr>
            <a:xfrm flipH="1" flipV="1">
              <a:off x="7620658" y="2612467"/>
              <a:ext cx="462680" cy="5139"/>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71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Forces leading toward less cash</a:t>
            </a:r>
            <a:endParaRPr lang="en-US" dirty="0"/>
          </a:p>
        </p:txBody>
      </p:sp>
      <p:sp>
        <p:nvSpPr>
          <p:cNvPr id="10" name="Content Placeholder 9"/>
          <p:cNvSpPr>
            <a:spLocks noGrp="1"/>
          </p:cNvSpPr>
          <p:nvPr>
            <p:ph sz="half" idx="1"/>
          </p:nvPr>
        </p:nvSpPr>
        <p:spPr>
          <a:xfrm>
            <a:off x="414713" y="1817311"/>
            <a:ext cx="5473931" cy="4641677"/>
          </a:xfrm>
          <a:solidFill>
            <a:schemeClr val="accent1"/>
          </a:solidFill>
        </p:spPr>
        <p:txBody>
          <a:bodyPr>
            <a:normAutofit lnSpcReduction="10000"/>
          </a:bodyPr>
          <a:lstStyle/>
          <a:p>
            <a:pPr marL="342900" indent="-342900">
              <a:spcAft>
                <a:spcPts val="600"/>
              </a:spcAft>
              <a:buFont typeface="+mj-lt"/>
              <a:buAutoNum type="arabicPeriod"/>
            </a:pPr>
            <a:r>
              <a:rPr lang="en-US" sz="2000" dirty="0" smtClean="0"/>
              <a:t>Legal framework allowing </a:t>
            </a:r>
            <a:r>
              <a:rPr lang="en-US" sz="2000" b="1" dirty="0" smtClean="0"/>
              <a:t>cashless stores</a:t>
            </a:r>
          </a:p>
          <a:p>
            <a:pPr marL="342900" indent="-342900">
              <a:spcAft>
                <a:spcPts val="600"/>
              </a:spcAft>
              <a:buFont typeface="+mj-lt"/>
              <a:buAutoNum type="arabicPeriod"/>
            </a:pPr>
            <a:r>
              <a:rPr lang="en-US" sz="2000" dirty="0" smtClean="0"/>
              <a:t>Salaries being paid directly into </a:t>
            </a:r>
            <a:r>
              <a:rPr lang="en-US" sz="2000" b="1" dirty="0" smtClean="0"/>
              <a:t>bank accounts</a:t>
            </a:r>
          </a:p>
          <a:p>
            <a:pPr marL="342900" indent="-342900">
              <a:spcAft>
                <a:spcPts val="600"/>
              </a:spcAft>
              <a:buFont typeface="+mj-lt"/>
              <a:buAutoNum type="arabicPeriod"/>
            </a:pPr>
            <a:r>
              <a:rPr lang="en-US" sz="2000" dirty="0" smtClean="0"/>
              <a:t>Well-functioning system for </a:t>
            </a:r>
            <a:r>
              <a:rPr lang="en-US" sz="2000" b="1" dirty="0" smtClean="0"/>
              <a:t>card payments</a:t>
            </a:r>
            <a:endParaRPr lang="en-US" sz="2000" dirty="0" smtClean="0"/>
          </a:p>
          <a:p>
            <a:pPr marL="342900" indent="-342900">
              <a:spcAft>
                <a:spcPts val="600"/>
              </a:spcAft>
              <a:buFont typeface="+mj-lt"/>
              <a:buAutoNum type="arabicPeriod"/>
            </a:pPr>
            <a:r>
              <a:rPr lang="en-US" sz="2000" b="1" dirty="0" smtClean="0"/>
              <a:t>Social costs </a:t>
            </a:r>
            <a:r>
              <a:rPr lang="en-US" sz="2000" dirty="0" smtClean="0"/>
              <a:t>of cash are high</a:t>
            </a:r>
          </a:p>
          <a:p>
            <a:pPr marL="342900" indent="-342900">
              <a:spcAft>
                <a:spcPts val="600"/>
              </a:spcAft>
              <a:buFont typeface="+mj-lt"/>
              <a:buAutoNum type="arabicPeriod"/>
            </a:pPr>
            <a:r>
              <a:rPr lang="en-US" sz="2000" dirty="0" smtClean="0"/>
              <a:t>Cash is </a:t>
            </a:r>
            <a:r>
              <a:rPr lang="en-US" sz="2000" b="1" dirty="0" smtClean="0"/>
              <a:t>expensive for merchants</a:t>
            </a:r>
          </a:p>
          <a:p>
            <a:pPr marL="342900" indent="-342900">
              <a:spcAft>
                <a:spcPts val="600"/>
              </a:spcAft>
              <a:buFont typeface="+mj-lt"/>
              <a:buAutoNum type="arabicPeriod"/>
            </a:pPr>
            <a:r>
              <a:rPr lang="en-US" sz="2000" dirty="0" smtClean="0"/>
              <a:t>Laws on </a:t>
            </a:r>
            <a:r>
              <a:rPr lang="en-US" sz="2000" b="1" dirty="0" smtClean="0"/>
              <a:t>secrecy</a:t>
            </a:r>
            <a:r>
              <a:rPr lang="en-US" sz="2000" dirty="0" smtClean="0"/>
              <a:t> about information yields trust </a:t>
            </a:r>
          </a:p>
          <a:p>
            <a:pPr marL="342900" indent="-342900">
              <a:spcAft>
                <a:spcPts val="600"/>
              </a:spcAft>
              <a:buFont typeface="+mj-lt"/>
              <a:buAutoNum type="arabicPeriod"/>
            </a:pPr>
            <a:r>
              <a:rPr lang="en-US" sz="2000" dirty="0" smtClean="0"/>
              <a:t>Outsourced cash system made it </a:t>
            </a:r>
            <a:r>
              <a:rPr lang="en-US" sz="2000" b="1" dirty="0" smtClean="0"/>
              <a:t>demand-driven</a:t>
            </a:r>
            <a:endParaRPr lang="en-US" sz="2000" dirty="0" smtClean="0"/>
          </a:p>
          <a:p>
            <a:pPr marL="342900" indent="-342900">
              <a:spcAft>
                <a:spcPts val="600"/>
              </a:spcAft>
              <a:buFont typeface="+mj-lt"/>
              <a:buAutoNum type="arabicPeriod"/>
            </a:pPr>
            <a:r>
              <a:rPr lang="en-US" sz="2000" dirty="0" smtClean="0"/>
              <a:t>Unions lobby against cash for </a:t>
            </a:r>
            <a:r>
              <a:rPr lang="en-US" sz="2000" b="1" dirty="0" smtClean="0"/>
              <a:t>safety reasons</a:t>
            </a:r>
            <a:endParaRPr lang="en-US" sz="2000" dirty="0" smtClean="0"/>
          </a:p>
          <a:p>
            <a:pPr marL="342900" indent="-342900">
              <a:spcAft>
                <a:spcPts val="600"/>
              </a:spcAft>
              <a:buFont typeface="+mj-lt"/>
              <a:buAutoNum type="arabicPeriod"/>
            </a:pPr>
            <a:r>
              <a:rPr lang="en-US" sz="2000" b="1" dirty="0" smtClean="0"/>
              <a:t>Laws</a:t>
            </a:r>
            <a:r>
              <a:rPr lang="en-US" sz="2000" dirty="0" smtClean="0"/>
              <a:t> forced retailers to report to tax authorities</a:t>
            </a:r>
          </a:p>
          <a:p>
            <a:endParaRPr lang="en-US" sz="2000" dirty="0"/>
          </a:p>
        </p:txBody>
      </p:sp>
      <p:sp>
        <p:nvSpPr>
          <p:cNvPr id="7" name="Content Placeholder 6"/>
          <p:cNvSpPr>
            <a:spLocks noGrp="1"/>
          </p:cNvSpPr>
          <p:nvPr>
            <p:ph sz="half" idx="2"/>
          </p:nvPr>
        </p:nvSpPr>
        <p:spPr>
          <a:xfrm>
            <a:off x="6303357" y="1817311"/>
            <a:ext cx="5473931" cy="4641677"/>
          </a:xfrm>
          <a:solidFill>
            <a:schemeClr val="accent1"/>
          </a:solidFill>
        </p:spPr>
        <p:txBody>
          <a:bodyPr>
            <a:noAutofit/>
          </a:bodyPr>
          <a:lstStyle/>
          <a:p>
            <a:pPr marL="457200" indent="-457200">
              <a:spcAft>
                <a:spcPts val="600"/>
              </a:spcAft>
              <a:buFont typeface="+mj-lt"/>
              <a:buAutoNum type="arabicPeriod" startAt="10"/>
            </a:pPr>
            <a:r>
              <a:rPr lang="en-US" sz="2000" dirty="0" smtClean="0"/>
              <a:t>Tax </a:t>
            </a:r>
            <a:r>
              <a:rPr lang="en-US" sz="2000" b="1" dirty="0" smtClean="0"/>
              <a:t>incentives</a:t>
            </a:r>
            <a:r>
              <a:rPr lang="en-US" sz="2000" dirty="0" smtClean="0"/>
              <a:t> made household services “white”</a:t>
            </a:r>
          </a:p>
          <a:p>
            <a:pPr marL="342900" indent="-342900">
              <a:spcAft>
                <a:spcPts val="600"/>
              </a:spcAft>
              <a:buFont typeface="+mj-lt"/>
              <a:buAutoNum type="arabicPeriod" startAt="10"/>
            </a:pPr>
            <a:r>
              <a:rPr lang="en-US" sz="2000" b="1" dirty="0" smtClean="0"/>
              <a:t>Banks’ business models </a:t>
            </a:r>
            <a:r>
              <a:rPr lang="en-US" sz="2000" dirty="0" smtClean="0"/>
              <a:t>means cash is not profitable</a:t>
            </a:r>
          </a:p>
          <a:p>
            <a:pPr marL="342900" indent="-342900">
              <a:spcAft>
                <a:spcPts val="600"/>
              </a:spcAft>
              <a:buFont typeface="+mj-lt"/>
              <a:buAutoNum type="arabicPeriod" startAt="10"/>
            </a:pPr>
            <a:r>
              <a:rPr lang="en-US" sz="2000" b="1" dirty="0" smtClean="0"/>
              <a:t>Crimes</a:t>
            </a:r>
            <a:r>
              <a:rPr lang="en-US" sz="2000" dirty="0" smtClean="0"/>
              <a:t> led retailers to not accept cash</a:t>
            </a:r>
          </a:p>
          <a:p>
            <a:pPr marL="342900" indent="-342900">
              <a:spcAft>
                <a:spcPts val="600"/>
              </a:spcAft>
              <a:buFont typeface="+mj-lt"/>
              <a:buAutoNum type="arabicPeriod" startAt="10"/>
            </a:pPr>
            <a:r>
              <a:rPr lang="en-US" sz="2000" dirty="0" smtClean="0"/>
              <a:t>Technology-interested and skilled </a:t>
            </a:r>
            <a:r>
              <a:rPr lang="en-US" sz="2000" b="1" dirty="0" smtClean="0"/>
              <a:t>consumers</a:t>
            </a:r>
          </a:p>
          <a:p>
            <a:pPr marL="342900" indent="-342900">
              <a:spcAft>
                <a:spcPts val="600"/>
              </a:spcAft>
              <a:buFont typeface="+mj-lt"/>
              <a:buAutoNum type="arabicPeriod" startAt="10"/>
            </a:pPr>
            <a:r>
              <a:rPr lang="en-US" sz="2000" b="1" dirty="0" smtClean="0"/>
              <a:t>People and business prefer electronic payments</a:t>
            </a:r>
            <a:endParaRPr lang="en-US" sz="2000" dirty="0" smtClean="0"/>
          </a:p>
          <a:p>
            <a:pPr marL="342900" indent="-342900">
              <a:spcAft>
                <a:spcPts val="600"/>
              </a:spcAft>
              <a:buFont typeface="+mj-lt"/>
              <a:buAutoNum type="arabicPeriod" startAt="10"/>
            </a:pPr>
            <a:r>
              <a:rPr lang="en-US" sz="2000" b="1" dirty="0" smtClean="0"/>
              <a:t>Innovative services </a:t>
            </a:r>
            <a:r>
              <a:rPr lang="en-US" sz="2000" dirty="0" smtClean="0"/>
              <a:t>substituted cash</a:t>
            </a:r>
          </a:p>
          <a:p>
            <a:pPr marL="342900" indent="-342900">
              <a:spcAft>
                <a:spcPts val="600"/>
              </a:spcAft>
              <a:buFont typeface="+mj-lt"/>
              <a:buAutoNum type="arabicPeriod" startAt="10"/>
            </a:pPr>
            <a:r>
              <a:rPr lang="en-US" sz="2000" b="1" dirty="0" smtClean="0"/>
              <a:t>Demographic changes </a:t>
            </a:r>
            <a:r>
              <a:rPr lang="en-US" sz="2000" dirty="0" smtClean="0"/>
              <a:t>stimulates </a:t>
            </a:r>
            <a:r>
              <a:rPr lang="en-US" sz="2000" dirty="0" err="1" smtClean="0"/>
              <a:t>cashlessness</a:t>
            </a:r>
            <a:endParaRPr lang="en-US" sz="2000" dirty="0" smtClean="0"/>
          </a:p>
          <a:p>
            <a:pPr marL="342900" indent="-342900">
              <a:spcAft>
                <a:spcPts val="600"/>
              </a:spcAft>
              <a:buFont typeface="+mj-lt"/>
              <a:buAutoNum type="arabicPeriod" startAt="10"/>
            </a:pPr>
            <a:r>
              <a:rPr lang="en-US" sz="2000" b="1" dirty="0" smtClean="0"/>
              <a:t>Inter-operability of cash is deteriorating</a:t>
            </a:r>
          </a:p>
          <a:p>
            <a:endParaRPr lang="en-US" sz="2000" dirty="0"/>
          </a:p>
        </p:txBody>
      </p:sp>
    </p:spTree>
    <p:extLst>
      <p:ext uri="{BB962C8B-B14F-4D97-AF65-F5344CB8AC3E}">
        <p14:creationId xmlns:p14="http://schemas.microsoft.com/office/powerpoint/2010/main" val="102203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Counter-forces preserving </a:t>
            </a:r>
            <a:r>
              <a:rPr lang="en-US" i="1" dirty="0" smtClean="0"/>
              <a:t>cash</a:t>
            </a:r>
            <a:endParaRPr lang="sv-SE" dirty="0"/>
          </a:p>
        </p:txBody>
      </p:sp>
      <p:sp>
        <p:nvSpPr>
          <p:cNvPr id="4" name="Content Placeholder 3"/>
          <p:cNvSpPr>
            <a:spLocks noGrp="1"/>
          </p:cNvSpPr>
          <p:nvPr>
            <p:ph idx="1"/>
          </p:nvPr>
        </p:nvSpPr>
        <p:spPr>
          <a:xfrm>
            <a:off x="838200" y="1825625"/>
            <a:ext cx="8330738" cy="2896004"/>
          </a:xfrm>
          <a:solidFill>
            <a:srgbClr val="C00000"/>
          </a:solidFill>
        </p:spPr>
        <p:txBody>
          <a:bodyPr/>
          <a:lstStyle/>
          <a:p>
            <a:pPr marL="342900" indent="-342900">
              <a:spcAft>
                <a:spcPts val="600"/>
              </a:spcAft>
              <a:buFont typeface="+mj-lt"/>
              <a:buAutoNum type="arabicPeriod"/>
            </a:pPr>
            <a:r>
              <a:rPr lang="en-US" b="1" dirty="0"/>
              <a:t>Problems</a:t>
            </a:r>
            <a:r>
              <a:rPr lang="en-US" dirty="0"/>
              <a:t> for elderly, disabled, immigrants and SMEs</a:t>
            </a:r>
          </a:p>
          <a:p>
            <a:pPr marL="342900" indent="-342900">
              <a:spcAft>
                <a:spcPts val="600"/>
              </a:spcAft>
              <a:buFont typeface="+mj-lt"/>
              <a:buAutoNum type="arabicPeriod"/>
            </a:pPr>
            <a:r>
              <a:rPr lang="en-US" b="1" dirty="0"/>
              <a:t>Lobbying</a:t>
            </a:r>
            <a:r>
              <a:rPr lang="en-US" dirty="0"/>
              <a:t> from interest groups (cash rebellion)</a:t>
            </a:r>
          </a:p>
          <a:p>
            <a:pPr marL="342900" indent="-342900">
              <a:spcAft>
                <a:spcPts val="600"/>
              </a:spcAft>
              <a:buFont typeface="+mj-lt"/>
              <a:buAutoNum type="arabicPeriod"/>
            </a:pPr>
            <a:r>
              <a:rPr lang="en-US" b="1" dirty="0"/>
              <a:t>Avoiding a “single-point of failure”</a:t>
            </a:r>
            <a:r>
              <a:rPr lang="en-US" dirty="0"/>
              <a:t> in system</a:t>
            </a:r>
          </a:p>
          <a:p>
            <a:pPr marL="342900" indent="-342900">
              <a:spcAft>
                <a:spcPts val="600"/>
              </a:spcAft>
              <a:buFont typeface="+mj-lt"/>
              <a:buAutoNum type="arabicPeriod"/>
            </a:pPr>
            <a:r>
              <a:rPr lang="en-US" b="1" dirty="0"/>
              <a:t>Vulnerability in digital systems</a:t>
            </a:r>
          </a:p>
          <a:p>
            <a:pPr marL="342900" indent="-342900">
              <a:spcAft>
                <a:spcPts val="600"/>
              </a:spcAft>
              <a:buFont typeface="+mj-lt"/>
              <a:buAutoNum type="arabicPeriod"/>
            </a:pPr>
            <a:r>
              <a:rPr lang="en-US" dirty="0"/>
              <a:t>Importance of </a:t>
            </a:r>
            <a:r>
              <a:rPr lang="en-US" b="1" dirty="0"/>
              <a:t>central bank money</a:t>
            </a:r>
            <a:endParaRPr lang="en-US" b="1" dirty="0"/>
          </a:p>
        </p:txBody>
      </p:sp>
    </p:spTree>
    <p:extLst>
      <p:ext uri="{BB962C8B-B14F-4D97-AF65-F5344CB8AC3E}">
        <p14:creationId xmlns:p14="http://schemas.microsoft.com/office/powerpoint/2010/main" val="30868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13"/>
          <p:cNvSpPr/>
          <p:nvPr/>
        </p:nvSpPr>
        <p:spPr>
          <a:xfrm>
            <a:off x="1514077" y="564946"/>
            <a:ext cx="1212498" cy="1400383"/>
          </a:xfrm>
          <a:prstGeom prst="rect">
            <a:avLst/>
          </a:prstGeom>
          <a:solidFill>
            <a:srgbClr val="C00000"/>
          </a:solidFill>
        </p:spPr>
        <p:txBody>
          <a:bodyPr wrap="square">
            <a:spAutoFit/>
          </a:bodyPr>
          <a:lstStyle/>
          <a:p>
            <a:pPr algn="ctr">
              <a:spcAft>
                <a:spcPts val="600"/>
              </a:spcAft>
            </a:pPr>
            <a:r>
              <a:rPr lang="en-US" sz="500" i="1" dirty="0"/>
              <a:t>Counter-forces preserving cash</a:t>
            </a:r>
            <a:endParaRPr lang="en-US" sz="500" b="1" dirty="0" smtClean="0"/>
          </a:p>
          <a:p>
            <a:pPr marL="342900" indent="-342900">
              <a:spcAft>
                <a:spcPts val="600"/>
              </a:spcAft>
              <a:buFont typeface="+mj-lt"/>
              <a:buAutoNum type="arabicPeriod"/>
            </a:pPr>
            <a:r>
              <a:rPr lang="en-US" sz="500" b="1" dirty="0" smtClean="0"/>
              <a:t>Problems</a:t>
            </a:r>
            <a:r>
              <a:rPr lang="en-US" sz="500" dirty="0" smtClean="0"/>
              <a:t> </a:t>
            </a:r>
            <a:r>
              <a:rPr lang="en-US" sz="500" dirty="0"/>
              <a:t>for elderly, disabled, immigrants and SMEs</a:t>
            </a:r>
          </a:p>
          <a:p>
            <a:pPr marL="342900" indent="-342900">
              <a:spcAft>
                <a:spcPts val="600"/>
              </a:spcAft>
              <a:buFont typeface="+mj-lt"/>
              <a:buAutoNum type="arabicPeriod"/>
            </a:pPr>
            <a:r>
              <a:rPr lang="en-US" sz="500" b="1" dirty="0"/>
              <a:t>Lobbying</a:t>
            </a:r>
            <a:r>
              <a:rPr lang="en-US" sz="500" dirty="0"/>
              <a:t> from interest groups (cash rebellion)</a:t>
            </a:r>
          </a:p>
          <a:p>
            <a:pPr marL="342900" indent="-342900">
              <a:spcAft>
                <a:spcPts val="600"/>
              </a:spcAft>
              <a:buFont typeface="+mj-lt"/>
              <a:buAutoNum type="arabicPeriod"/>
            </a:pPr>
            <a:r>
              <a:rPr lang="en-US" sz="500" b="1" dirty="0"/>
              <a:t>Avoiding a “single-point of failure”</a:t>
            </a:r>
            <a:r>
              <a:rPr lang="en-US" sz="500" dirty="0"/>
              <a:t> in system</a:t>
            </a:r>
          </a:p>
          <a:p>
            <a:pPr marL="342900" indent="-342900">
              <a:spcAft>
                <a:spcPts val="600"/>
              </a:spcAft>
              <a:buFont typeface="+mj-lt"/>
              <a:buAutoNum type="arabicPeriod"/>
            </a:pPr>
            <a:r>
              <a:rPr lang="en-US" sz="500" b="1" dirty="0"/>
              <a:t>Vulnerability in digital systems</a:t>
            </a:r>
          </a:p>
          <a:p>
            <a:pPr marL="342900" indent="-342900">
              <a:spcAft>
                <a:spcPts val="600"/>
              </a:spcAft>
              <a:buFont typeface="+mj-lt"/>
              <a:buAutoNum type="arabicPeriod"/>
            </a:pPr>
            <a:r>
              <a:rPr lang="en-US" sz="500" dirty="0"/>
              <a:t>Importance of </a:t>
            </a:r>
            <a:r>
              <a:rPr lang="en-US" sz="500" b="1" dirty="0"/>
              <a:t>central bank money</a:t>
            </a:r>
            <a:endParaRPr lang="en-US" sz="500" b="1" dirty="0"/>
          </a:p>
        </p:txBody>
      </p:sp>
      <p:sp>
        <p:nvSpPr>
          <p:cNvPr id="6" name="Rektangel 7"/>
          <p:cNvSpPr/>
          <p:nvPr/>
        </p:nvSpPr>
        <p:spPr>
          <a:xfrm>
            <a:off x="6645668" y="2815703"/>
            <a:ext cx="3263101" cy="2939266"/>
          </a:xfrm>
          <a:prstGeom prst="rect">
            <a:avLst/>
          </a:prstGeom>
          <a:solidFill>
            <a:schemeClr val="accent1"/>
          </a:solidFill>
        </p:spPr>
        <p:txBody>
          <a:bodyPr wrap="square">
            <a:spAutoFit/>
          </a:bodyPr>
          <a:lstStyle/>
          <a:p>
            <a:pPr algn="ctr">
              <a:spcAft>
                <a:spcPts val="600"/>
              </a:spcAft>
            </a:pPr>
            <a:r>
              <a:rPr lang="en-US" sz="500" b="1" i="1" dirty="0" smtClean="0"/>
              <a:t>Forces leading toward </a:t>
            </a:r>
            <a:r>
              <a:rPr lang="en-US" sz="500" b="1" i="1" dirty="0" err="1" smtClean="0"/>
              <a:t>cashlessness</a:t>
            </a:r>
            <a:endParaRPr lang="en-US" sz="500" b="1" i="1" dirty="0" smtClean="0"/>
          </a:p>
          <a:p>
            <a:pPr marL="342900" indent="-342900">
              <a:spcAft>
                <a:spcPts val="600"/>
              </a:spcAft>
              <a:buFont typeface="+mj-lt"/>
              <a:buAutoNum type="arabicPeriod"/>
            </a:pPr>
            <a:r>
              <a:rPr lang="en-US" sz="500" dirty="0"/>
              <a:t>Legal framework allowing </a:t>
            </a:r>
            <a:r>
              <a:rPr lang="en-US" sz="500" b="1" dirty="0"/>
              <a:t>cashless stores</a:t>
            </a:r>
          </a:p>
          <a:p>
            <a:pPr marL="342900" indent="-342900">
              <a:spcAft>
                <a:spcPts val="600"/>
              </a:spcAft>
              <a:buFont typeface="+mj-lt"/>
              <a:buAutoNum type="arabicPeriod"/>
            </a:pPr>
            <a:r>
              <a:rPr lang="en-US" sz="500" dirty="0"/>
              <a:t>Salaries being paid directly into </a:t>
            </a:r>
            <a:r>
              <a:rPr lang="en-US" sz="500" b="1" dirty="0"/>
              <a:t>bank accounts</a:t>
            </a:r>
          </a:p>
          <a:p>
            <a:pPr marL="342900" indent="-342900">
              <a:spcAft>
                <a:spcPts val="600"/>
              </a:spcAft>
              <a:buFont typeface="+mj-lt"/>
              <a:buAutoNum type="arabicPeriod"/>
            </a:pPr>
            <a:r>
              <a:rPr lang="en-US" sz="500" dirty="0"/>
              <a:t>Well-functioning system for </a:t>
            </a:r>
            <a:r>
              <a:rPr lang="en-US" sz="500" b="1" dirty="0"/>
              <a:t>card payments</a:t>
            </a:r>
            <a:endParaRPr lang="en-US" sz="500" dirty="0"/>
          </a:p>
          <a:p>
            <a:pPr marL="342900" indent="-342900">
              <a:spcAft>
                <a:spcPts val="600"/>
              </a:spcAft>
              <a:buFont typeface="+mj-lt"/>
              <a:buAutoNum type="arabicPeriod"/>
            </a:pPr>
            <a:r>
              <a:rPr lang="en-US" sz="500" b="1" dirty="0"/>
              <a:t>Social costs </a:t>
            </a:r>
            <a:r>
              <a:rPr lang="en-US" sz="500" dirty="0"/>
              <a:t>of cash are high</a:t>
            </a:r>
          </a:p>
          <a:p>
            <a:pPr marL="342900" indent="-342900">
              <a:spcAft>
                <a:spcPts val="600"/>
              </a:spcAft>
              <a:buFont typeface="+mj-lt"/>
              <a:buAutoNum type="arabicPeriod"/>
            </a:pPr>
            <a:r>
              <a:rPr lang="en-US" sz="500" dirty="0"/>
              <a:t>Cash is </a:t>
            </a:r>
            <a:r>
              <a:rPr lang="en-US" sz="500" b="1" dirty="0"/>
              <a:t>expensive for merchants</a:t>
            </a:r>
          </a:p>
          <a:p>
            <a:pPr marL="342900" indent="-342900">
              <a:spcAft>
                <a:spcPts val="600"/>
              </a:spcAft>
              <a:buFont typeface="+mj-lt"/>
              <a:buAutoNum type="arabicPeriod"/>
            </a:pPr>
            <a:r>
              <a:rPr lang="en-US" sz="500" dirty="0"/>
              <a:t>Laws on </a:t>
            </a:r>
            <a:r>
              <a:rPr lang="en-US" sz="500" b="1" dirty="0"/>
              <a:t>secrecy</a:t>
            </a:r>
            <a:r>
              <a:rPr lang="en-US" sz="500" dirty="0"/>
              <a:t> about information yields trust </a:t>
            </a:r>
          </a:p>
          <a:p>
            <a:pPr marL="342900" indent="-342900">
              <a:spcAft>
                <a:spcPts val="600"/>
              </a:spcAft>
              <a:buFont typeface="+mj-lt"/>
              <a:buAutoNum type="arabicPeriod"/>
            </a:pPr>
            <a:r>
              <a:rPr lang="en-US" sz="500" dirty="0"/>
              <a:t>Outsourced cash system made it </a:t>
            </a:r>
            <a:r>
              <a:rPr lang="en-US" sz="500" b="1" dirty="0"/>
              <a:t>demand-driven</a:t>
            </a:r>
            <a:endParaRPr lang="en-US" sz="500" dirty="0"/>
          </a:p>
          <a:p>
            <a:pPr marL="342900" indent="-342900">
              <a:spcAft>
                <a:spcPts val="600"/>
              </a:spcAft>
              <a:buFont typeface="+mj-lt"/>
              <a:buAutoNum type="arabicPeriod"/>
            </a:pPr>
            <a:r>
              <a:rPr lang="en-US" sz="500" dirty="0"/>
              <a:t>Unions lobby against cash for </a:t>
            </a:r>
            <a:r>
              <a:rPr lang="en-US" sz="500" b="1" dirty="0"/>
              <a:t>safety reasons</a:t>
            </a:r>
            <a:endParaRPr lang="en-US" sz="500" dirty="0"/>
          </a:p>
          <a:p>
            <a:pPr marL="342900" indent="-342900">
              <a:spcAft>
                <a:spcPts val="600"/>
              </a:spcAft>
              <a:buFont typeface="+mj-lt"/>
              <a:buAutoNum type="arabicPeriod"/>
            </a:pPr>
            <a:r>
              <a:rPr lang="en-US" sz="500" b="1" dirty="0"/>
              <a:t>Laws</a:t>
            </a:r>
            <a:r>
              <a:rPr lang="en-US" sz="500" dirty="0"/>
              <a:t> forced retailers to report to tax </a:t>
            </a:r>
            <a:r>
              <a:rPr lang="en-US" sz="500" dirty="0" smtClean="0"/>
              <a:t>authorities</a:t>
            </a:r>
          </a:p>
          <a:p>
            <a:pPr marL="457200" indent="-457200">
              <a:spcAft>
                <a:spcPts val="600"/>
              </a:spcAft>
              <a:buFont typeface="+mj-lt"/>
              <a:buAutoNum type="arabicPeriod" startAt="10"/>
            </a:pPr>
            <a:r>
              <a:rPr lang="en-US" sz="500" dirty="0"/>
              <a:t>Tax </a:t>
            </a:r>
            <a:r>
              <a:rPr lang="en-US" sz="500" b="1" dirty="0"/>
              <a:t>incentives</a:t>
            </a:r>
            <a:r>
              <a:rPr lang="en-US" sz="500" dirty="0"/>
              <a:t> made household services “white”</a:t>
            </a:r>
          </a:p>
          <a:p>
            <a:pPr marL="342900" indent="-342900">
              <a:spcAft>
                <a:spcPts val="600"/>
              </a:spcAft>
              <a:buFont typeface="+mj-lt"/>
              <a:buAutoNum type="arabicPeriod" startAt="10"/>
            </a:pPr>
            <a:r>
              <a:rPr lang="en-US" sz="500" b="1" dirty="0"/>
              <a:t>Banks’ business models </a:t>
            </a:r>
            <a:r>
              <a:rPr lang="en-US" sz="500" dirty="0"/>
              <a:t>means cash is not profitable</a:t>
            </a:r>
          </a:p>
          <a:p>
            <a:pPr marL="342900" indent="-342900">
              <a:spcAft>
                <a:spcPts val="600"/>
              </a:spcAft>
              <a:buFont typeface="+mj-lt"/>
              <a:buAutoNum type="arabicPeriod" startAt="10"/>
            </a:pPr>
            <a:r>
              <a:rPr lang="en-US" sz="500" b="1" dirty="0"/>
              <a:t>Crimes</a:t>
            </a:r>
            <a:r>
              <a:rPr lang="en-US" sz="500" dirty="0"/>
              <a:t> led retailers to not accept cash</a:t>
            </a:r>
          </a:p>
          <a:p>
            <a:pPr marL="342900" indent="-342900">
              <a:spcAft>
                <a:spcPts val="600"/>
              </a:spcAft>
              <a:buFont typeface="+mj-lt"/>
              <a:buAutoNum type="arabicPeriod" startAt="10"/>
            </a:pPr>
            <a:r>
              <a:rPr lang="en-US" sz="500" dirty="0"/>
              <a:t>Technology-interested and skilled </a:t>
            </a:r>
            <a:r>
              <a:rPr lang="en-US" sz="500" b="1" dirty="0"/>
              <a:t>consumers</a:t>
            </a:r>
          </a:p>
          <a:p>
            <a:pPr marL="342900" indent="-342900">
              <a:spcAft>
                <a:spcPts val="600"/>
              </a:spcAft>
              <a:buFont typeface="+mj-lt"/>
              <a:buAutoNum type="arabicPeriod" startAt="10"/>
            </a:pPr>
            <a:r>
              <a:rPr lang="en-US" sz="500" b="1" dirty="0"/>
              <a:t>People and business prefer electronic payments</a:t>
            </a:r>
            <a:endParaRPr lang="en-US" sz="500" dirty="0"/>
          </a:p>
          <a:p>
            <a:pPr marL="342900" indent="-342900">
              <a:spcAft>
                <a:spcPts val="600"/>
              </a:spcAft>
              <a:buFont typeface="+mj-lt"/>
              <a:buAutoNum type="arabicPeriod" startAt="10"/>
            </a:pPr>
            <a:r>
              <a:rPr lang="en-US" sz="500" b="1" dirty="0"/>
              <a:t>Innovative services </a:t>
            </a:r>
            <a:r>
              <a:rPr lang="en-US" sz="500" dirty="0"/>
              <a:t>substituted cash</a:t>
            </a:r>
          </a:p>
          <a:p>
            <a:pPr marL="342900" indent="-342900">
              <a:spcAft>
                <a:spcPts val="600"/>
              </a:spcAft>
              <a:buFont typeface="+mj-lt"/>
              <a:buAutoNum type="arabicPeriod" startAt="10"/>
            </a:pPr>
            <a:r>
              <a:rPr lang="en-US" sz="500" b="1" dirty="0"/>
              <a:t>Demographic changes </a:t>
            </a:r>
            <a:r>
              <a:rPr lang="en-US" sz="500" dirty="0"/>
              <a:t>stimulates </a:t>
            </a:r>
            <a:r>
              <a:rPr lang="en-US" sz="500" dirty="0" err="1"/>
              <a:t>cashlessness</a:t>
            </a:r>
            <a:endParaRPr lang="en-US" sz="500" dirty="0"/>
          </a:p>
          <a:p>
            <a:pPr marL="342900" indent="-342900">
              <a:spcAft>
                <a:spcPts val="600"/>
              </a:spcAft>
              <a:buFont typeface="+mj-lt"/>
              <a:buAutoNum type="arabicPeriod" startAt="10"/>
            </a:pPr>
            <a:r>
              <a:rPr lang="en-US" sz="500" b="1" dirty="0"/>
              <a:t>Inter-operability of cash is deteriorating</a:t>
            </a:r>
          </a:p>
          <a:p>
            <a:pPr marL="342900" indent="-342900">
              <a:spcAft>
                <a:spcPts val="600"/>
              </a:spcAft>
              <a:buFont typeface="+mj-lt"/>
              <a:buAutoNum type="arabicPeriod"/>
            </a:pPr>
            <a:endParaRPr lang="en-US" sz="5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603" y="-121318"/>
            <a:ext cx="9318794" cy="6709531"/>
          </a:xfrm>
          <a:prstGeom prst="rect">
            <a:avLst/>
          </a:prstGeom>
        </p:spPr>
      </p:pic>
    </p:spTree>
    <p:extLst>
      <p:ext uri="{BB962C8B-B14F-4D97-AF65-F5344CB8AC3E}">
        <p14:creationId xmlns:p14="http://schemas.microsoft.com/office/powerpoint/2010/main" val="356888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Why is Sweden going cashless</a:t>
            </a:r>
            <a:endParaRPr lang="en-US" dirty="0"/>
          </a:p>
        </p:txBody>
      </p:sp>
      <p:sp>
        <p:nvSpPr>
          <p:cNvPr id="3" name="Content Placeholder 2"/>
          <p:cNvSpPr>
            <a:spLocks noGrp="1"/>
          </p:cNvSpPr>
          <p:nvPr>
            <p:ph idx="1"/>
          </p:nvPr>
        </p:nvSpPr>
        <p:spPr/>
        <p:txBody>
          <a:bodyPr>
            <a:normAutofit/>
          </a:bodyPr>
          <a:lstStyle/>
          <a:p>
            <a:pPr>
              <a:spcAft>
                <a:spcPts val="600"/>
              </a:spcAft>
            </a:pPr>
            <a:r>
              <a:rPr lang="en-US" sz="2400" b="1" dirty="0" smtClean="0"/>
              <a:t>Forces leading to less use of cash are stronger </a:t>
            </a:r>
            <a:r>
              <a:rPr lang="en-US" sz="2400" dirty="0" smtClean="0"/>
              <a:t>than those preserving cash</a:t>
            </a:r>
          </a:p>
          <a:p>
            <a:pPr>
              <a:spcAft>
                <a:spcPts val="600"/>
              </a:spcAft>
            </a:pPr>
            <a:r>
              <a:rPr lang="en-US" sz="2400" dirty="0"/>
              <a:t>Sweden has probably </a:t>
            </a:r>
            <a:r>
              <a:rPr lang="en-US" sz="2400" b="1" dirty="0"/>
              <a:t>passed the point-of-no return</a:t>
            </a:r>
          </a:p>
          <a:p>
            <a:pPr>
              <a:spcAft>
                <a:spcPts val="600"/>
              </a:spcAft>
            </a:pPr>
            <a:r>
              <a:rPr lang="en-US" sz="2400" dirty="0" smtClean="0"/>
              <a:t>The </a:t>
            </a:r>
            <a:r>
              <a:rPr lang="en-US" sz="2400" b="1" dirty="0" smtClean="0"/>
              <a:t>review of the Central Bank Law </a:t>
            </a:r>
            <a:r>
              <a:rPr lang="en-US" sz="2400" dirty="0" smtClean="0"/>
              <a:t>may suggests that banks should take the responsibility to make sure none in Sweden have longer than 25 kilometers to the nearest access point to cash…but we do not yet know what will be decided in the Parliament</a:t>
            </a:r>
            <a:endParaRPr lang="en-US" sz="2400" dirty="0" smtClean="0"/>
          </a:p>
          <a:p>
            <a:pPr>
              <a:spcAft>
                <a:spcPts val="600"/>
              </a:spcAft>
            </a:pPr>
            <a:r>
              <a:rPr lang="en-US" sz="2400" dirty="0" smtClean="0"/>
              <a:t>The challenge is for a society to be </a:t>
            </a:r>
            <a:r>
              <a:rPr lang="en-US" sz="2400" b="1" dirty="0" smtClean="0"/>
              <a:t>ambidextrous</a:t>
            </a:r>
            <a:r>
              <a:rPr lang="en-US" sz="2400" dirty="0" smtClean="0"/>
              <a:t> – to be able to handle both the challenges connected to less cash and to stimulate innovation for new and more efficient services</a:t>
            </a:r>
            <a:endParaRPr lang="en-US" sz="2400" dirty="0"/>
          </a:p>
        </p:txBody>
      </p:sp>
    </p:spTree>
    <p:extLst>
      <p:ext uri="{BB962C8B-B14F-4D97-AF65-F5344CB8AC3E}">
        <p14:creationId xmlns:p14="http://schemas.microsoft.com/office/powerpoint/2010/main" val="2777244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569</Words>
  <Application>Microsoft Office PowerPoint</Application>
  <PresentationFormat>Widescreen</PresentationFormat>
  <Paragraphs>91</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Why Sweden is going cashless</vt:lpstr>
      <vt:lpstr>Niklas Arvidsson</vt:lpstr>
      <vt:lpstr>HISTORY OF CASH IN SWEDEN</vt:lpstr>
      <vt:lpstr>Forces leading toward less cash</vt:lpstr>
      <vt:lpstr>Counter-forces preserving cash</vt:lpstr>
      <vt:lpstr>PowerPoint Presentation</vt:lpstr>
      <vt:lpstr>Conclusions – Why is Sweden going cashless</vt:lpstr>
    </vt:vector>
  </TitlesOfParts>
  <Company>Riksgalden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Sweden should (or rather will) go Cashless</dc:title>
  <dc:creator>Arvidsson, Niklas</dc:creator>
  <cp:lastModifiedBy>Niclas Arvidsson</cp:lastModifiedBy>
  <cp:revision>30</cp:revision>
  <dcterms:created xsi:type="dcterms:W3CDTF">2019-05-14T12:42:09Z</dcterms:created>
  <dcterms:modified xsi:type="dcterms:W3CDTF">2019-05-17T14:50:04Z</dcterms:modified>
</cp:coreProperties>
</file>