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80" r:id="rId4"/>
    <p:sldId id="272" r:id="rId5"/>
    <p:sldId id="259" r:id="rId6"/>
    <p:sldId id="273" r:id="rId7"/>
    <p:sldId id="279" r:id="rId8"/>
    <p:sldId id="261" r:id="rId9"/>
    <p:sldId id="282" r:id="rId10"/>
    <p:sldId id="265" r:id="rId11"/>
    <p:sldId id="281" r:id="rId12"/>
    <p:sldId id="274" r:id="rId13"/>
    <p:sldId id="275" r:id="rId14"/>
    <p:sldId id="277" r:id="rId15"/>
    <p:sldId id="276" r:id="rId16"/>
    <p:sldId id="269" r:id="rId17"/>
    <p:sldId id="270" r:id="rId18"/>
    <p:sldId id="278" r:id="rId19"/>
    <p:sldId id="271" r:id="rId20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Nombre de dossiers (%)</c:v>
                </c:pt>
              </c:strCache>
            </c:strRef>
          </c:tx>
          <c:explosion val="4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8140791092519684"/>
                  <c:y val="0.2127585991167200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248437499999998"/>
                      <c:h val="0.14399999114173284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0648080708661418"/>
                  <c:y val="-0.1261797412537068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264062499999999"/>
                      <c:h val="0.14399999114173284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4.362413877952756E-2"/>
                  <c:y val="-0.1853594251132243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5198769685039371"/>
                  <c:y val="-8.306304853204671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4629552165354344E-2"/>
                  <c:y val="7.947858763050026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4.0162832185039368E-2"/>
                  <c:y val="9.9609368872455167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Sheet1!$A$2:$A$10</c:f>
              <c:strCache>
                <c:ptCount val="9"/>
                <c:pt idx="0">
                  <c:v>International transfers</c:v>
                </c:pt>
                <c:pt idx="1">
                  <c:v>National transfers</c:v>
                </c:pt>
                <c:pt idx="2">
                  <c:v>Cash withdrawals</c:v>
                </c:pt>
                <c:pt idx="3">
                  <c:v>Cash deposits</c:v>
                </c:pt>
                <c:pt idx="4">
                  <c:v>Money remittance - out</c:v>
                </c:pt>
                <c:pt idx="5">
                  <c:v>Money remittance – in</c:v>
                </c:pt>
                <c:pt idx="6">
                  <c:v>Payments with cards</c:v>
                </c:pt>
                <c:pt idx="7">
                  <c:v>Transactions in casinos</c:v>
                </c:pt>
                <c:pt idx="8">
                  <c:v>Others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267</c:v>
                </c:pt>
                <c:pt idx="1">
                  <c:v>276</c:v>
                </c:pt>
                <c:pt idx="2">
                  <c:v>228</c:v>
                </c:pt>
                <c:pt idx="3">
                  <c:v>210</c:v>
                </c:pt>
                <c:pt idx="4">
                  <c:v>142</c:v>
                </c:pt>
                <c:pt idx="5">
                  <c:v>73</c:v>
                </c:pt>
                <c:pt idx="6">
                  <c:v>12</c:v>
                </c:pt>
                <c:pt idx="7">
                  <c:v>9</c:v>
                </c:pt>
                <c:pt idx="8">
                  <c:v>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F200BB-7B62-4B33-B958-9DC392B87B1C}" type="datetimeFigureOut">
              <a:rPr lang="fr-BE" smtClean="0"/>
              <a:t>16-05-19</a:t>
            </a:fld>
            <a:endParaRPr lang="fr-B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E3ACA6-AC4B-46E2-B55D-B6A73E66BBF5}" type="slidenum">
              <a:rPr lang="fr-BE" smtClean="0"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517149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BE" altLang="fr-FR" dirty="0" smtClean="0"/>
          </a:p>
        </p:txBody>
      </p:sp>
      <p:sp>
        <p:nvSpPr>
          <p:cNvPr id="19460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9775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8238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3850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1050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8250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5450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2650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79850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nl-BE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2018354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4144C-6727-4D44-8DA9-F6CE98663F38}" type="datetimeFigureOut">
              <a:rPr lang="fr-BE" smtClean="0"/>
              <a:t>16-05-19</a:t>
            </a:fld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F8F5F-4D11-42FE-9277-942CABE15F20}" type="slidenum">
              <a:rPr lang="fr-BE" smtClean="0"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172241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4144C-6727-4D44-8DA9-F6CE98663F38}" type="datetimeFigureOut">
              <a:rPr lang="fr-BE" smtClean="0"/>
              <a:t>16-05-19</a:t>
            </a:fld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F8F5F-4D11-42FE-9277-942CABE15F20}" type="slidenum">
              <a:rPr lang="fr-BE" smtClean="0"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577360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4144C-6727-4D44-8DA9-F6CE98663F38}" type="datetimeFigureOut">
              <a:rPr lang="fr-BE" smtClean="0"/>
              <a:t>16-05-19</a:t>
            </a:fld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F8F5F-4D11-42FE-9277-942CABE15F20}" type="slidenum">
              <a:rPr lang="fr-BE" smtClean="0"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325030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4144C-6727-4D44-8DA9-F6CE98663F38}" type="datetimeFigureOut">
              <a:rPr lang="fr-BE" smtClean="0"/>
              <a:t>16-05-19</a:t>
            </a:fld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F8F5F-4D11-42FE-9277-942CABE15F20}" type="slidenum">
              <a:rPr lang="fr-BE" smtClean="0"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62716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4144C-6727-4D44-8DA9-F6CE98663F38}" type="datetimeFigureOut">
              <a:rPr lang="fr-BE" smtClean="0"/>
              <a:t>16-05-19</a:t>
            </a:fld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F8F5F-4D11-42FE-9277-942CABE15F20}" type="slidenum">
              <a:rPr lang="fr-BE" smtClean="0"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194897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4144C-6727-4D44-8DA9-F6CE98663F38}" type="datetimeFigureOut">
              <a:rPr lang="fr-BE" smtClean="0"/>
              <a:t>16-05-19</a:t>
            </a:fld>
            <a:endParaRPr lang="fr-B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F8F5F-4D11-42FE-9277-942CABE15F20}" type="slidenum">
              <a:rPr lang="fr-BE" smtClean="0"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518452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4144C-6727-4D44-8DA9-F6CE98663F38}" type="datetimeFigureOut">
              <a:rPr lang="fr-BE" smtClean="0"/>
              <a:t>16-05-19</a:t>
            </a:fld>
            <a:endParaRPr lang="fr-B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F8F5F-4D11-42FE-9277-942CABE15F20}" type="slidenum">
              <a:rPr lang="fr-BE" smtClean="0"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855046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4144C-6727-4D44-8DA9-F6CE98663F38}" type="datetimeFigureOut">
              <a:rPr lang="fr-BE" smtClean="0"/>
              <a:t>16-05-19</a:t>
            </a:fld>
            <a:endParaRPr lang="fr-B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F8F5F-4D11-42FE-9277-942CABE15F20}" type="slidenum">
              <a:rPr lang="fr-BE" smtClean="0"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07428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4144C-6727-4D44-8DA9-F6CE98663F38}" type="datetimeFigureOut">
              <a:rPr lang="fr-BE" smtClean="0"/>
              <a:t>16-05-19</a:t>
            </a:fld>
            <a:endParaRPr lang="fr-B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F8F5F-4D11-42FE-9277-942CABE15F20}" type="slidenum">
              <a:rPr lang="fr-BE" smtClean="0"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181805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4144C-6727-4D44-8DA9-F6CE98663F38}" type="datetimeFigureOut">
              <a:rPr lang="fr-BE" smtClean="0"/>
              <a:t>16-05-19</a:t>
            </a:fld>
            <a:endParaRPr lang="fr-B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F8F5F-4D11-42FE-9277-942CABE15F20}" type="slidenum">
              <a:rPr lang="fr-BE" smtClean="0"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87490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4144C-6727-4D44-8DA9-F6CE98663F38}" type="datetimeFigureOut">
              <a:rPr lang="fr-BE" smtClean="0"/>
              <a:t>16-05-19</a:t>
            </a:fld>
            <a:endParaRPr lang="fr-B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F8F5F-4D11-42FE-9277-942CABE15F20}" type="slidenum">
              <a:rPr lang="fr-BE" smtClean="0"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311487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4144C-6727-4D44-8DA9-F6CE98663F38}" type="datetimeFigureOut">
              <a:rPr lang="fr-BE" smtClean="0"/>
              <a:t>16-05-19</a:t>
            </a:fld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F8F5F-4D11-42FE-9277-942CABE15F20}" type="slidenum">
              <a:rPr lang="fr-BE" smtClean="0"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293982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68112" y="2091725"/>
            <a:ext cx="6380205" cy="23876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Cashless: help or hindrance to anti-money laundering policies and Financial Intelligence Units? </a:t>
            </a:r>
            <a:r>
              <a:rPr lang="en-US" sz="3200" dirty="0"/>
              <a:t/>
            </a:r>
            <a:br>
              <a:rPr lang="en-US" sz="3200" dirty="0"/>
            </a:br>
            <a:endParaRPr lang="fr-BE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48431" y="4337264"/>
            <a:ext cx="6219568" cy="1655762"/>
          </a:xfrm>
        </p:spPr>
        <p:txBody>
          <a:bodyPr/>
          <a:lstStyle/>
          <a:p>
            <a:r>
              <a:rPr lang="en-US" dirty="0" smtClean="0"/>
              <a:t>Philippe de Koster, Director CTIF-CFI, Advocate General at the Supreme Court</a:t>
            </a:r>
            <a:endParaRPr lang="fr-BE" dirty="0"/>
          </a:p>
        </p:txBody>
      </p:sp>
      <p:pic>
        <p:nvPicPr>
          <p:cNvPr id="4" name="Picture 3" descr="C:\Users\geyskens\Pictures\CFI\New Picture (4)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42" y="574332"/>
            <a:ext cx="1655762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119" y="1930485"/>
            <a:ext cx="3491771" cy="4062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18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5419"/>
            <a:ext cx="12192000" cy="1143000"/>
          </a:xfrm>
        </p:spPr>
        <p:txBody>
          <a:bodyPr/>
          <a:lstStyle/>
          <a:p>
            <a:pPr algn="ctr"/>
            <a:r>
              <a:rPr lang="en-GB" altLang="fr-FR" sz="2800" b="1" dirty="0" smtClean="0">
                <a:solidFill>
                  <a:srgbClr val="604A7B"/>
                </a:solidFill>
              </a:rPr>
              <a:t>FINANCIAL SETTLEMENTS</a:t>
            </a:r>
            <a:endParaRPr lang="en-GB" altLang="fr-FR" sz="2800" b="1" dirty="0">
              <a:solidFill>
                <a:srgbClr val="604A7B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CA093-7B41-4AE8-911B-A3A513956303}" type="slidenum">
              <a:rPr lang="en-GB" smtClean="0"/>
              <a:t>10</a:t>
            </a:fld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86" y="1928232"/>
            <a:ext cx="7099644" cy="4266154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4" y="219633"/>
            <a:ext cx="69215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364627" y="1042055"/>
            <a:ext cx="459259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+mj-lt"/>
              </a:rPr>
              <a:t>- Construction </a:t>
            </a:r>
            <a:r>
              <a:rPr lang="en-GB" dirty="0">
                <a:latin typeface="+mj-lt"/>
              </a:rPr>
              <a:t>or cleaning companies using illegal workers and acting as subcontractors received wire transfers from well-known construction or cleaning companies;</a:t>
            </a:r>
          </a:p>
          <a:p>
            <a:endParaRPr lang="en-GB" dirty="0">
              <a:latin typeface="+mj-lt"/>
            </a:endParaRPr>
          </a:p>
          <a:p>
            <a:r>
              <a:rPr lang="en-GB" dirty="0" smtClean="0">
                <a:latin typeface="+mj-lt"/>
              </a:rPr>
              <a:t>- Part </a:t>
            </a:r>
            <a:r>
              <a:rPr lang="en-GB" dirty="0">
                <a:latin typeface="+mj-lt"/>
              </a:rPr>
              <a:t>of the funds was withdrawn in cash to pay illegal workers;</a:t>
            </a:r>
          </a:p>
          <a:p>
            <a:endParaRPr lang="en-GB" dirty="0">
              <a:latin typeface="+mj-lt"/>
            </a:endParaRPr>
          </a:p>
          <a:p>
            <a:r>
              <a:rPr lang="en-GB" dirty="0" smtClean="0">
                <a:latin typeface="+mj-lt"/>
              </a:rPr>
              <a:t>- The </a:t>
            </a:r>
            <a:r>
              <a:rPr lang="en-GB" dirty="0">
                <a:latin typeface="+mj-lt"/>
              </a:rPr>
              <a:t>rest of the cash was received from drug traffickers in exchange for wire transfers to China and Hong Kong and was also used to pay illegal workers;</a:t>
            </a:r>
          </a:p>
          <a:p>
            <a:endParaRPr lang="en-GB" dirty="0">
              <a:latin typeface="+mj-lt"/>
            </a:endParaRPr>
          </a:p>
          <a:p>
            <a:r>
              <a:rPr lang="en-GB" u="sng" dirty="0">
                <a:latin typeface="+mj-lt"/>
              </a:rPr>
              <a:t>LEA information</a:t>
            </a:r>
            <a:r>
              <a:rPr lang="en-GB" dirty="0">
                <a:latin typeface="+mj-lt"/>
              </a:rPr>
              <a:t>: drug traffickers/organisation move large quantities of cash </a:t>
            </a:r>
            <a:r>
              <a:rPr lang="en-GB" dirty="0" smtClean="0">
                <a:latin typeface="+mj-lt"/>
              </a:rPr>
              <a:t>in </a:t>
            </a:r>
            <a:r>
              <a:rPr lang="en-GB" dirty="0">
                <a:latin typeface="+mj-lt"/>
              </a:rPr>
              <a:t>cars through Europe and in Belgium intermediaries hand over the cash to the construction or cleaning companies in exchange for wire transfers to China and Hong Kong (multiple beneficiaries</a:t>
            </a:r>
            <a:r>
              <a:rPr lang="en-GB" dirty="0" smtClean="0">
                <a:latin typeface="+mj-lt"/>
              </a:rPr>
              <a:t>)</a:t>
            </a:r>
            <a:endParaRPr lang="en-GB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535" y="1362633"/>
            <a:ext cx="7463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C00000"/>
                </a:solidFill>
                <a:latin typeface="+mj-lt"/>
              </a:rPr>
              <a:t>WHAT HAPPENED TO THE FUNDS IN CHINA AND HONG KONG?</a:t>
            </a:r>
          </a:p>
        </p:txBody>
      </p:sp>
    </p:spTree>
    <p:extLst>
      <p:ext uri="{BB962C8B-B14F-4D97-AF65-F5344CB8AC3E}">
        <p14:creationId xmlns:p14="http://schemas.microsoft.com/office/powerpoint/2010/main" val="320752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12192000" cy="1143000"/>
          </a:xfrm>
        </p:spPr>
        <p:txBody>
          <a:bodyPr>
            <a:normAutofit/>
          </a:bodyPr>
          <a:lstStyle/>
          <a:p>
            <a:pPr algn="ctr"/>
            <a:r>
              <a:rPr lang="en-GB" altLang="fr-FR" sz="3200" b="1" dirty="0" smtClean="0">
                <a:solidFill>
                  <a:srgbClr val="604A7B"/>
                </a:solidFill>
              </a:rPr>
              <a:t>CHALLENGES</a:t>
            </a:r>
            <a:endParaRPr lang="en-GB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411" y="1124744"/>
            <a:ext cx="10985157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sz="2400" dirty="0" smtClean="0">
                <a:sym typeface="Wingdings" panose="05000000000000000000" pitchFamily="2" charset="2"/>
              </a:rPr>
              <a:t>- </a:t>
            </a:r>
            <a:r>
              <a:rPr lang="en-GB" dirty="0" smtClean="0">
                <a:latin typeface="+mj-lt"/>
                <a:sym typeface="Wingdings" panose="05000000000000000000" pitchFamily="2" charset="2"/>
              </a:rPr>
              <a:t>No </a:t>
            </a:r>
            <a:r>
              <a:rPr lang="en-GB" dirty="0">
                <a:latin typeface="+mj-lt"/>
                <a:sym typeface="Wingdings" panose="05000000000000000000" pitchFamily="2" charset="2"/>
              </a:rPr>
              <a:t>more </a:t>
            </a:r>
            <a:r>
              <a:rPr lang="en-GB" dirty="0" smtClean="0">
                <a:latin typeface="+mj-lt"/>
                <a:sym typeface="Wingdings" panose="05000000000000000000" pitchFamily="2" charset="2"/>
              </a:rPr>
              <a:t>cash </a:t>
            </a:r>
            <a:r>
              <a:rPr lang="en-GB" dirty="0">
                <a:latin typeface="+mj-lt"/>
                <a:sym typeface="Wingdings" panose="05000000000000000000" pitchFamily="2" charset="2"/>
              </a:rPr>
              <a:t>entering or leaving the financial system. Detection is easier when cash is used in the financial system.</a:t>
            </a:r>
          </a:p>
          <a:p>
            <a:endParaRPr lang="en-GB" dirty="0">
              <a:latin typeface="+mj-lt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dirty="0" smtClean="0">
                <a:latin typeface="+mj-lt"/>
                <a:sym typeface="Wingdings" panose="05000000000000000000" pitchFamily="2" charset="2"/>
              </a:rPr>
              <a:t>- Financial settlements take </a:t>
            </a:r>
            <a:r>
              <a:rPr lang="en-GB" dirty="0">
                <a:latin typeface="+mj-lt"/>
                <a:sym typeface="Wingdings" panose="05000000000000000000" pitchFamily="2" charset="2"/>
              </a:rPr>
              <a:t>place informally: Financial institutions, FIUs and law enforcement have no view on what happens informally.</a:t>
            </a:r>
          </a:p>
          <a:p>
            <a:pPr marL="0" indent="0">
              <a:buNone/>
            </a:pPr>
            <a:endParaRPr lang="en-GB" dirty="0">
              <a:latin typeface="+mj-lt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dirty="0" smtClean="0">
                <a:latin typeface="+mj-lt"/>
                <a:sym typeface="Wingdings" panose="05000000000000000000" pitchFamily="2" charset="2"/>
              </a:rPr>
              <a:t>- Only </a:t>
            </a:r>
            <a:r>
              <a:rPr lang="en-GB" dirty="0">
                <a:latin typeface="+mj-lt"/>
                <a:sym typeface="Wingdings" panose="05000000000000000000" pitchFamily="2" charset="2"/>
              </a:rPr>
              <a:t>useful indicator for financial institutions: wire transfers do not correspond to the official/declared activities of the company in Belgium (why is a construction or a cleaning company transferring money to China and Hong Kong?)</a:t>
            </a:r>
            <a:endParaRPr lang="en-GB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CA093-7B41-4AE8-911B-A3A513956303}" type="slidenum">
              <a:rPr lang="en-GB" smtClean="0"/>
              <a:t>11</a:t>
            </a:fld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056" y="188640"/>
            <a:ext cx="69215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484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BE" sz="3200" b="1" dirty="0" smtClean="0">
                <a:solidFill>
                  <a:schemeClr val="accent1">
                    <a:lumMod val="50000"/>
                  </a:schemeClr>
                </a:solidFill>
              </a:rPr>
              <a:t>CASH IS FOR CUSTOMS </a:t>
            </a:r>
            <a:r>
              <a:rPr lang="fr-BE" sz="3200" b="1" dirty="0">
                <a:solidFill>
                  <a:schemeClr val="accent1">
                    <a:lumMod val="50000"/>
                  </a:schemeClr>
                </a:solidFill>
              </a:rPr>
              <a:t>AN INDICATOR </a:t>
            </a:r>
            <a:r>
              <a:rPr lang="fr-BE" sz="3200" b="1" dirty="0" smtClean="0">
                <a:solidFill>
                  <a:schemeClr val="accent1">
                    <a:lumMod val="50000"/>
                  </a:schemeClr>
                </a:solidFill>
              </a:rPr>
              <a:t>OF POTENTIAL ML ACTIVITIES</a:t>
            </a:r>
            <a:endParaRPr lang="fr-BE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MY" dirty="0" smtClean="0">
                <a:latin typeface="+mj-lt"/>
              </a:rPr>
              <a:t>HAWALA, Swap Cash/Good, Financial settlements </a:t>
            </a:r>
            <a:r>
              <a:rPr lang="en-MY" dirty="0" smtClean="0">
                <a:latin typeface="+mj-lt"/>
                <a:sym typeface="Wingdings" panose="05000000000000000000" pitchFamily="2" charset="2"/>
              </a:rPr>
              <a:t></a:t>
            </a:r>
            <a:r>
              <a:rPr lang="en-MY" dirty="0">
                <a:latin typeface="+mj-lt"/>
                <a:sym typeface="Wingdings" panose="05000000000000000000" pitchFamily="2" charset="2"/>
              </a:rPr>
              <a:t>(</a:t>
            </a:r>
            <a:r>
              <a:rPr lang="en-MY" dirty="0" smtClean="0">
                <a:latin typeface="+mj-lt"/>
                <a:sym typeface="Wingdings" panose="05000000000000000000" pitchFamily="2" charset="2"/>
              </a:rPr>
              <a:t>cross-border) movements of cash </a:t>
            </a:r>
          </a:p>
          <a:p>
            <a:pPr>
              <a:buFontTx/>
              <a:buChar char="-"/>
            </a:pPr>
            <a:r>
              <a:rPr lang="en-MY" dirty="0" smtClean="0">
                <a:latin typeface="+mj-lt"/>
              </a:rPr>
              <a:t>Regulation (EU) 2018/1672 on controls on cash entering or leaving the Union and repealing Regulation (EC) No 1889/2005</a:t>
            </a:r>
          </a:p>
          <a:p>
            <a:pPr marL="0" indent="0">
              <a:buNone/>
            </a:pPr>
            <a:r>
              <a:rPr lang="en-MY" dirty="0" smtClean="0">
                <a:latin typeface="+mj-lt"/>
              </a:rPr>
              <a:t>- One single EU territory creates opportunities for criminals moving the proceeds of crime (no more border controls inside the EU on cash)</a:t>
            </a:r>
          </a:p>
          <a:p>
            <a:pPr marL="0" indent="0">
              <a:buNone/>
            </a:pPr>
            <a:r>
              <a:rPr lang="en-MY" dirty="0" smtClean="0">
                <a:latin typeface="+mj-lt"/>
              </a:rPr>
              <a:t>- Poor or absence of cooperation between EU customs authorities (open door for criminals moving cash to or from multiple EU countries)</a:t>
            </a:r>
          </a:p>
          <a:p>
            <a:pPr>
              <a:buFontTx/>
              <a:buChar char="-"/>
            </a:pPr>
            <a:endParaRPr lang="fr-B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752" y="40481"/>
            <a:ext cx="69215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4502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BE" sz="3200" b="1" dirty="0" smtClean="0">
                <a:solidFill>
                  <a:schemeClr val="accent1">
                    <a:lumMod val="50000"/>
                  </a:schemeClr>
                </a:solidFill>
              </a:rPr>
              <a:t>CASHLESS = CRIMINALS USE OTHER PAYMENT SYSTEMS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8988"/>
            <a:ext cx="10515600" cy="4636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>
              <a:buFontTx/>
              <a:buChar char="-"/>
            </a:pPr>
            <a:r>
              <a:rPr lang="en-US" sz="3000" dirty="0" smtClean="0">
                <a:latin typeface="+mj-lt"/>
              </a:rPr>
              <a:t>New PSP operators</a:t>
            </a:r>
          </a:p>
          <a:p>
            <a:pPr>
              <a:buFontTx/>
              <a:buChar char="-"/>
            </a:pPr>
            <a:r>
              <a:rPr lang="en-US" sz="3000" dirty="0" smtClean="0">
                <a:latin typeface="+mj-lt"/>
              </a:rPr>
              <a:t>Instant payments</a:t>
            </a:r>
          </a:p>
          <a:p>
            <a:pPr>
              <a:buFontTx/>
              <a:buChar char="-"/>
            </a:pPr>
            <a:r>
              <a:rPr lang="en-US" sz="3000" dirty="0" smtClean="0">
                <a:latin typeface="+mj-lt"/>
              </a:rPr>
              <a:t>Darknet</a:t>
            </a:r>
          </a:p>
          <a:p>
            <a:pPr>
              <a:buFontTx/>
              <a:buChar char="-"/>
            </a:pPr>
            <a:r>
              <a:rPr lang="en-US" sz="3000" dirty="0" smtClean="0">
                <a:latin typeface="+mj-lt"/>
              </a:rPr>
              <a:t>Virtual assets &amp; virtual currencies (Bitcoin, Monero,…)</a:t>
            </a:r>
          </a:p>
          <a:p>
            <a:pPr>
              <a:buFontTx/>
              <a:buChar char="-"/>
            </a:pPr>
            <a:r>
              <a:rPr lang="en-US" sz="3000" dirty="0" smtClean="0">
                <a:latin typeface="+mj-lt"/>
              </a:rPr>
              <a:t>Blockchain technology</a:t>
            </a:r>
          </a:p>
          <a:p>
            <a:pPr marL="0" indent="0">
              <a:buNone/>
            </a:pPr>
            <a:endParaRPr lang="en-US" sz="900" dirty="0" smtClean="0">
              <a:latin typeface="+mj-lt"/>
            </a:endParaRPr>
          </a:p>
          <a:p>
            <a:pPr marL="0" indent="0">
              <a:buNone/>
            </a:pPr>
            <a:endParaRPr lang="fr-B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752" y="40481"/>
            <a:ext cx="69215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1122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New PSP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operators</a:t>
            </a:r>
            <a:endParaRPr lang="fr-BE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>
                <a:latin typeface="+mj-lt"/>
              </a:rPr>
              <a:t>New types of financial operators (GAFA)</a:t>
            </a:r>
          </a:p>
          <a:p>
            <a:pPr>
              <a:buFontTx/>
              <a:buChar char="-"/>
            </a:pPr>
            <a:r>
              <a:rPr lang="en-US" dirty="0" smtClean="0">
                <a:latin typeface="+mj-lt"/>
              </a:rPr>
              <a:t>New conducts in carrying on financial transactions (remote access versus face-to-face business relations, instant financial transactions, …)</a:t>
            </a:r>
          </a:p>
          <a:p>
            <a:pPr>
              <a:buFontTx/>
              <a:buChar char="-"/>
            </a:pPr>
            <a:r>
              <a:rPr lang="en-US" dirty="0" smtClean="0">
                <a:latin typeface="+mj-lt"/>
              </a:rPr>
              <a:t>Higher competition between new (and traditional) financial operators</a:t>
            </a:r>
          </a:p>
          <a:p>
            <a:pPr>
              <a:buFontTx/>
              <a:buChar char="-"/>
            </a:pPr>
            <a:r>
              <a:rPr lang="en-US" dirty="0" smtClean="0">
                <a:latin typeface="+mj-lt"/>
              </a:rPr>
              <a:t>Impact on AML/CFT compliance?</a:t>
            </a:r>
          </a:p>
          <a:p>
            <a:pPr>
              <a:buFontTx/>
              <a:buChar char="-"/>
            </a:pPr>
            <a:r>
              <a:rPr lang="en-US" dirty="0">
                <a:latin typeface="+mj-lt"/>
              </a:rPr>
              <a:t>Cost of AML/CFT </a:t>
            </a:r>
            <a:r>
              <a:rPr lang="en-US" dirty="0" smtClean="0">
                <a:latin typeface="+mj-lt"/>
              </a:rPr>
              <a:t>compliance becomes an issue?</a:t>
            </a:r>
          </a:p>
          <a:p>
            <a:pPr>
              <a:buFontTx/>
              <a:buChar char="-"/>
            </a:pPr>
            <a:r>
              <a:rPr lang="en-US" dirty="0" smtClean="0">
                <a:latin typeface="+mj-lt"/>
              </a:rPr>
              <a:t>New ML/TF vulnerabilities?</a:t>
            </a:r>
          </a:p>
          <a:p>
            <a:pPr>
              <a:buFontTx/>
              <a:buChar char="-"/>
            </a:pPr>
            <a:r>
              <a:rPr lang="en-US" dirty="0" smtClean="0">
                <a:latin typeface="+mj-lt"/>
              </a:rPr>
              <a:t>New challenges?</a:t>
            </a:r>
            <a:endParaRPr lang="en-US" dirty="0">
              <a:latin typeface="+mj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752" y="40481"/>
            <a:ext cx="69215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1730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BE" sz="3200" b="1" dirty="0" smtClean="0">
                <a:solidFill>
                  <a:schemeClr val="accent1">
                    <a:lumMod val="50000"/>
                  </a:schemeClr>
                </a:solidFill>
              </a:rPr>
              <a:t>INSTANT PAYMENTS</a:t>
            </a:r>
            <a:endParaRPr lang="fr-BE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18531"/>
            <a:ext cx="10515600" cy="4351338"/>
          </a:xfrm>
        </p:spPr>
        <p:txBody>
          <a:bodyPr/>
          <a:lstStyle/>
          <a:p>
            <a:pPr>
              <a:buFontTx/>
              <a:buChar char="-"/>
            </a:pPr>
            <a:r>
              <a:rPr lang="en-US" dirty="0" smtClean="0">
                <a:latin typeface="+mj-lt"/>
              </a:rPr>
              <a:t>Increasing competition between new and traditional financial operators</a:t>
            </a:r>
          </a:p>
          <a:p>
            <a:pPr>
              <a:buFontTx/>
              <a:buChar char="-"/>
            </a:pPr>
            <a:r>
              <a:rPr lang="en-US" dirty="0" smtClean="0">
                <a:latin typeface="+mj-lt"/>
              </a:rPr>
              <a:t>Instant payments also in FIs</a:t>
            </a:r>
          </a:p>
          <a:p>
            <a:pPr>
              <a:buFontTx/>
              <a:buChar char="-"/>
            </a:pPr>
            <a:r>
              <a:rPr lang="en-US" dirty="0" smtClean="0">
                <a:latin typeface="+mj-lt"/>
              </a:rPr>
              <a:t>New challenges for AML/CFT compliance, for FIUs and LEAs</a:t>
            </a:r>
          </a:p>
          <a:p>
            <a:pPr>
              <a:buFontTx/>
              <a:buChar char="-"/>
            </a:pPr>
            <a:r>
              <a:rPr lang="en-US" dirty="0" smtClean="0">
                <a:latin typeface="+mj-lt"/>
              </a:rPr>
              <a:t>Second line financial transactions monitoring versus first line with CASH</a:t>
            </a:r>
          </a:p>
          <a:p>
            <a:pPr>
              <a:buFontTx/>
              <a:buChar char="-"/>
            </a:pPr>
            <a:r>
              <a:rPr lang="en-US" dirty="0" smtClean="0">
                <a:latin typeface="+mj-lt"/>
              </a:rPr>
              <a:t>Post-monitoring of suspicious financial transactions </a:t>
            </a:r>
          </a:p>
          <a:p>
            <a:pPr>
              <a:buFontTx/>
              <a:buChar char="-"/>
            </a:pPr>
            <a:r>
              <a:rPr lang="en-US" dirty="0" smtClean="0">
                <a:latin typeface="+mj-lt"/>
              </a:rPr>
              <a:t>Freezing transactions and recovering assets = new challenges for FIUs and LEAs</a:t>
            </a:r>
          </a:p>
          <a:p>
            <a:pPr>
              <a:buFontTx/>
              <a:buChar char="-"/>
            </a:pPr>
            <a:endParaRPr lang="fr-BE" dirty="0">
              <a:latin typeface="+mj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752" y="40481"/>
            <a:ext cx="69215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3445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2656"/>
            <a:ext cx="12192000" cy="114300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</a:rPr>
              <a:t>DARKNET, VIRTUAL ASSETS &amp; VIRTUAL CURRENCIES</a:t>
            </a:r>
            <a:endParaRPr lang="en-GB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919" y="1614309"/>
            <a:ext cx="6229473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atin typeface="+mj-lt"/>
                <a:sym typeface="Wingdings" panose="05000000000000000000" pitchFamily="2" charset="2"/>
              </a:rPr>
              <a:t>- Child </a:t>
            </a:r>
            <a:r>
              <a:rPr lang="en-GB" dirty="0">
                <a:latin typeface="+mj-lt"/>
                <a:sym typeface="Wingdings" panose="05000000000000000000" pitchFamily="2" charset="2"/>
              </a:rPr>
              <a:t>pornography (80%) but also drugs, weapons …</a:t>
            </a:r>
          </a:p>
          <a:p>
            <a:pPr marL="0" indent="0">
              <a:buNone/>
            </a:pPr>
            <a:r>
              <a:rPr lang="en-GB" dirty="0" smtClean="0">
                <a:latin typeface="+mj-lt"/>
                <a:sym typeface="Wingdings" panose="05000000000000000000" pitchFamily="2" charset="2"/>
              </a:rPr>
              <a:t>- Crypto </a:t>
            </a:r>
            <a:r>
              <a:rPr lang="en-GB" dirty="0">
                <a:latin typeface="+mj-lt"/>
                <a:sym typeface="Wingdings" panose="05000000000000000000" pitchFamily="2" charset="2"/>
              </a:rPr>
              <a:t>markets (Darknet eBay)</a:t>
            </a:r>
          </a:p>
          <a:p>
            <a:pPr marL="0" indent="0">
              <a:buNone/>
            </a:pPr>
            <a:r>
              <a:rPr lang="en-GB" dirty="0" smtClean="0">
                <a:latin typeface="+mj-lt"/>
                <a:sym typeface="Wingdings" panose="05000000000000000000" pitchFamily="2" charset="2"/>
              </a:rPr>
              <a:t>- Anonymity </a:t>
            </a:r>
            <a:r>
              <a:rPr lang="en-GB" dirty="0">
                <a:latin typeface="+mj-lt"/>
                <a:sym typeface="Wingdings" panose="05000000000000000000" pitchFamily="2" charset="2"/>
              </a:rPr>
              <a:t>of users (TOR technology)</a:t>
            </a:r>
          </a:p>
          <a:p>
            <a:pPr>
              <a:buFontTx/>
              <a:buChar char="-"/>
            </a:pPr>
            <a:r>
              <a:rPr lang="en-GB" dirty="0" smtClean="0">
                <a:latin typeface="+mj-lt"/>
                <a:sym typeface="Wingdings" panose="05000000000000000000" pitchFamily="2" charset="2"/>
              </a:rPr>
              <a:t>Anonymity </a:t>
            </a:r>
            <a:r>
              <a:rPr lang="en-GB" dirty="0">
                <a:latin typeface="+mj-lt"/>
                <a:sym typeface="Wingdings" panose="05000000000000000000" pitchFamily="2" charset="2"/>
              </a:rPr>
              <a:t>of communications (TOR mail or TOR Hidden </a:t>
            </a:r>
            <a:r>
              <a:rPr lang="en-GB" dirty="0" smtClean="0">
                <a:latin typeface="+mj-lt"/>
                <a:sym typeface="Wingdings" panose="05000000000000000000" pitchFamily="2" charset="2"/>
              </a:rPr>
              <a:t>Service)</a:t>
            </a:r>
          </a:p>
          <a:p>
            <a:pPr>
              <a:buFontTx/>
              <a:buChar char="-"/>
            </a:pPr>
            <a:r>
              <a:rPr lang="en-GB" dirty="0" smtClean="0">
                <a:latin typeface="+mj-lt"/>
                <a:sym typeface="Wingdings" panose="05000000000000000000" pitchFamily="2" charset="2"/>
              </a:rPr>
              <a:t>Anonymity </a:t>
            </a:r>
            <a:r>
              <a:rPr lang="en-GB" dirty="0">
                <a:latin typeface="+mj-lt"/>
                <a:sym typeface="Wingdings" panose="05000000000000000000" pitchFamily="2" charset="2"/>
              </a:rPr>
              <a:t>of Payment (Cryptocurrencies)</a:t>
            </a:r>
          </a:p>
          <a:p>
            <a:pPr marL="0" indent="0">
              <a:buNone/>
            </a:pPr>
            <a:r>
              <a:rPr lang="en-GB" dirty="0" smtClean="0">
                <a:latin typeface="+mj-lt"/>
                <a:sym typeface="Wingdings" panose="05000000000000000000" pitchFamily="2" charset="2"/>
              </a:rPr>
              <a:t>- Darknet </a:t>
            </a:r>
            <a:r>
              <a:rPr lang="en-GB" dirty="0">
                <a:latin typeface="+mj-lt"/>
                <a:sym typeface="Wingdings" panose="05000000000000000000" pitchFamily="2" charset="2"/>
              </a:rPr>
              <a:t>= full anonymity</a:t>
            </a:r>
          </a:p>
          <a:p>
            <a:pPr>
              <a:buFont typeface="Wingdings"/>
              <a:buChar char="è"/>
            </a:pPr>
            <a:endParaRPr lang="en-GB" sz="22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sz="2200" dirty="0">
              <a:sym typeface="Wingdings" panose="05000000000000000000" pitchFamily="2" charset="2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247" y="2038078"/>
            <a:ext cx="2482375" cy="14013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247" y="4001840"/>
            <a:ext cx="2592288" cy="1620180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8919" y="107504"/>
            <a:ext cx="69215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627C4-D7FE-42DB-AC3E-0E25CB19FB18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438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5057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</a:rPr>
              <a:t>BLOCKCHAIN TECHNOLOGY</a:t>
            </a:r>
            <a:endParaRPr lang="en-GB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130" y="1589596"/>
            <a:ext cx="603591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 smtClean="0">
                <a:sym typeface="Wingdings" panose="05000000000000000000" pitchFamily="2" charset="2"/>
              </a:rPr>
              <a:t>- </a:t>
            </a:r>
            <a:r>
              <a:rPr lang="en-GB" dirty="0" smtClean="0">
                <a:latin typeface="+mj-lt"/>
                <a:sym typeface="Wingdings" panose="05000000000000000000" pitchFamily="2" charset="2"/>
              </a:rPr>
              <a:t>New </a:t>
            </a:r>
            <a:r>
              <a:rPr lang="en-GB" dirty="0">
                <a:latin typeface="+mj-lt"/>
                <a:sym typeface="Wingdings" panose="05000000000000000000" pitchFamily="2" charset="2"/>
              </a:rPr>
              <a:t>technology (decentralized ledger of encrypted transactions</a:t>
            </a:r>
            <a:r>
              <a:rPr lang="en-GB" dirty="0" smtClean="0">
                <a:latin typeface="+mj-lt"/>
                <a:sym typeface="Wingdings" panose="05000000000000000000" pitchFamily="2" charset="2"/>
              </a:rPr>
              <a:t>)</a:t>
            </a:r>
            <a:endParaRPr lang="en-GB" dirty="0">
              <a:latin typeface="+mj-lt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dirty="0" smtClean="0">
                <a:latin typeface="+mj-lt"/>
                <a:sym typeface="Wingdings" panose="05000000000000000000" pitchFamily="2" charset="2"/>
              </a:rPr>
              <a:t>- Technology </a:t>
            </a:r>
            <a:r>
              <a:rPr lang="en-GB" dirty="0">
                <a:latin typeface="+mj-lt"/>
                <a:sym typeface="Wingdings" panose="05000000000000000000" pitchFamily="2" charset="2"/>
              </a:rPr>
              <a:t>of Blockchain is developing very </a:t>
            </a:r>
            <a:r>
              <a:rPr lang="en-GB" dirty="0" smtClean="0">
                <a:latin typeface="+mj-lt"/>
                <a:sym typeface="Wingdings" panose="05000000000000000000" pitchFamily="2" charset="2"/>
              </a:rPr>
              <a:t>rapidly</a:t>
            </a:r>
            <a:endParaRPr lang="en-GB" dirty="0">
              <a:latin typeface="+mj-lt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dirty="0" smtClean="0">
                <a:latin typeface="+mj-lt"/>
                <a:sym typeface="Wingdings" panose="05000000000000000000" pitchFamily="2" charset="2"/>
              </a:rPr>
              <a:t>- No </a:t>
            </a:r>
            <a:r>
              <a:rPr lang="en-GB" dirty="0">
                <a:latin typeface="+mj-lt"/>
                <a:sym typeface="Wingdings" panose="05000000000000000000" pitchFamily="2" charset="2"/>
              </a:rPr>
              <a:t>central databases of </a:t>
            </a:r>
            <a:r>
              <a:rPr lang="en-GB" dirty="0" smtClean="0">
                <a:latin typeface="+mj-lt"/>
                <a:sym typeface="Wingdings" panose="05000000000000000000" pitchFamily="2" charset="2"/>
              </a:rPr>
              <a:t>transactions</a:t>
            </a:r>
          </a:p>
          <a:p>
            <a:pPr marL="0" indent="0">
              <a:buNone/>
            </a:pPr>
            <a:r>
              <a:rPr lang="en-GB" dirty="0" smtClean="0">
                <a:latin typeface="+mj-lt"/>
                <a:sym typeface="Wingdings" panose="05000000000000000000" pitchFamily="2" charset="2"/>
              </a:rPr>
              <a:t>- No </a:t>
            </a:r>
            <a:r>
              <a:rPr lang="en-GB" dirty="0">
                <a:latin typeface="+mj-lt"/>
                <a:sym typeface="Wingdings" panose="05000000000000000000" pitchFamily="2" charset="2"/>
              </a:rPr>
              <a:t>central bank (virtual currency vs traditional banking system)</a:t>
            </a:r>
          </a:p>
          <a:p>
            <a:pPr marL="0" indent="0">
              <a:buNone/>
            </a:pPr>
            <a:endParaRPr lang="en-GB" sz="1400" dirty="0">
              <a:latin typeface="+mj-lt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dirty="0" smtClean="0">
                <a:latin typeface="+mj-lt"/>
              </a:rPr>
              <a:t>A Future largely underestimated</a:t>
            </a:r>
            <a:r>
              <a:rPr lang="en-GB" b="1" dirty="0" smtClean="0">
                <a:latin typeface="+mj-lt"/>
              </a:rPr>
              <a:t>?</a:t>
            </a:r>
            <a:endParaRPr lang="en-GB" b="1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627C4-D7FE-42DB-AC3E-0E25CB19FB18}" type="slidenum">
              <a:rPr lang="en-GB" smtClean="0"/>
              <a:t>17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4365" y="4305806"/>
            <a:ext cx="3458576" cy="10148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0869" y="1614229"/>
            <a:ext cx="3459172" cy="2304256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1314" y="324419"/>
            <a:ext cx="69215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7163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HINDRANCE TO AML/CFT POLICIES AND FINANCIAL INTELLIGENCE UNITS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AND 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LAW ENFORCEMENT INVESTIGATIONS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fr-BE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897" y="1825625"/>
            <a:ext cx="11114903" cy="4351338"/>
          </a:xfrm>
        </p:spPr>
        <p:txBody>
          <a:bodyPr>
            <a:normAutofit/>
          </a:bodyPr>
          <a:lstStyle/>
          <a:p>
            <a:pPr lvl="1">
              <a:buFontTx/>
              <a:buChar char="-"/>
            </a:pPr>
            <a:r>
              <a:rPr lang="en-US" sz="2800" dirty="0" smtClean="0">
                <a:latin typeface="+mj-lt"/>
              </a:rPr>
              <a:t>No cash indicator anymore</a:t>
            </a:r>
          </a:p>
          <a:p>
            <a:pPr lvl="1">
              <a:buFontTx/>
              <a:buChar char="-"/>
            </a:pPr>
            <a:r>
              <a:rPr lang="en-US" sz="2800" dirty="0">
                <a:latin typeface="+mj-lt"/>
              </a:rPr>
              <a:t>R</a:t>
            </a:r>
            <a:r>
              <a:rPr lang="en-US" sz="2800" dirty="0" smtClean="0">
                <a:latin typeface="+mj-lt"/>
              </a:rPr>
              <a:t>eliance on second line monitoring and IT software (KYC &amp; KYT)</a:t>
            </a:r>
          </a:p>
          <a:p>
            <a:pPr lvl="1">
              <a:buFontTx/>
              <a:buChar char="-"/>
            </a:pPr>
            <a:r>
              <a:rPr lang="en-US" sz="2800" dirty="0" smtClean="0">
                <a:latin typeface="+mj-lt"/>
              </a:rPr>
              <a:t>Instant payments = new opportunities for criminals rapidly moving their funds/assets from one bank account to another</a:t>
            </a:r>
          </a:p>
          <a:p>
            <a:pPr lvl="1">
              <a:buFontTx/>
              <a:buChar char="-"/>
            </a:pPr>
            <a:r>
              <a:rPr lang="en-US" sz="2800" dirty="0">
                <a:latin typeface="+mj-lt"/>
              </a:rPr>
              <a:t>Instant payments = </a:t>
            </a:r>
            <a:r>
              <a:rPr lang="en-US" sz="2800" dirty="0" smtClean="0">
                <a:latin typeface="+mj-lt"/>
              </a:rPr>
              <a:t>new challenges for FIUs and LEAs (tracing suspicious financial transactions becomes more difficult with instant payments)</a:t>
            </a:r>
          </a:p>
          <a:p>
            <a:pPr lvl="1">
              <a:buFontTx/>
              <a:buChar char="-"/>
            </a:pPr>
            <a:r>
              <a:rPr lang="en-US" sz="2800" dirty="0" smtClean="0">
                <a:latin typeface="+mj-lt"/>
              </a:rPr>
              <a:t>More difficult to seize or freeze criminal assets</a:t>
            </a:r>
          </a:p>
          <a:p>
            <a:pPr lvl="1">
              <a:buFontTx/>
              <a:buChar char="-"/>
            </a:pPr>
            <a:r>
              <a:rPr lang="en-US" sz="2800" dirty="0" smtClean="0">
                <a:latin typeface="+mj-lt"/>
              </a:rPr>
              <a:t>More difficult to seize virtual assets or virtual currencies</a:t>
            </a:r>
          </a:p>
          <a:p>
            <a:pPr marL="0" indent="0">
              <a:buNone/>
            </a:pPr>
            <a:endParaRPr lang="fr-B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314" y="324419"/>
            <a:ext cx="69215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5922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24064" y="2357439"/>
            <a:ext cx="8358187" cy="3971925"/>
          </a:xfrm>
        </p:spPr>
        <p:txBody>
          <a:bodyPr/>
          <a:lstStyle/>
          <a:p>
            <a:pPr eaLnBrk="1" hangingPunct="1">
              <a:buFont typeface="Monotype Sorts"/>
              <a:buNone/>
            </a:pPr>
            <a:r>
              <a:rPr lang="fr-BE" altLang="fr-FR" dirty="0">
                <a:latin typeface="+mj-lt"/>
                <a:cs typeface="Times New Roman" pitchFamily="18" charset="0"/>
              </a:rPr>
              <a:t>Cellule de Traitement des Informations Financières</a:t>
            </a:r>
          </a:p>
          <a:p>
            <a:pPr eaLnBrk="1" hangingPunct="1">
              <a:buFont typeface="Monotype Sorts"/>
              <a:buNone/>
            </a:pPr>
            <a:r>
              <a:rPr lang="fr-BE" altLang="fr-FR" dirty="0">
                <a:latin typeface="+mj-lt"/>
                <a:cs typeface="Times New Roman" pitchFamily="18" charset="0"/>
              </a:rPr>
              <a:t>Avenue de la Toison d'Or 55 boîte 1</a:t>
            </a:r>
          </a:p>
          <a:p>
            <a:pPr eaLnBrk="1" hangingPunct="1">
              <a:buFont typeface="Monotype Sorts"/>
              <a:buNone/>
            </a:pPr>
            <a:r>
              <a:rPr lang="fr-BE" altLang="fr-FR" dirty="0">
                <a:latin typeface="+mj-lt"/>
                <a:cs typeface="Times New Roman" pitchFamily="18" charset="0"/>
              </a:rPr>
              <a:t>1060 Bruxelles</a:t>
            </a:r>
          </a:p>
          <a:p>
            <a:pPr eaLnBrk="1" hangingPunct="1">
              <a:buFont typeface="Monotype Sorts"/>
              <a:buNone/>
            </a:pPr>
            <a:r>
              <a:rPr lang="en-GB" altLang="fr-FR" dirty="0">
                <a:latin typeface="+mj-lt"/>
                <a:cs typeface="Times New Roman" pitchFamily="18" charset="0"/>
              </a:rPr>
              <a:t>Phone:	+32 2 533 72 11</a:t>
            </a:r>
          </a:p>
          <a:p>
            <a:pPr eaLnBrk="1" hangingPunct="1">
              <a:buFont typeface="Monotype Sorts"/>
              <a:buNone/>
            </a:pPr>
            <a:r>
              <a:rPr lang="en-GB" altLang="fr-FR" dirty="0">
                <a:latin typeface="+mj-lt"/>
                <a:cs typeface="Times New Roman" pitchFamily="18" charset="0"/>
              </a:rPr>
              <a:t>Email : 	info@ctif-cfi.be</a:t>
            </a:r>
          </a:p>
          <a:p>
            <a:pPr eaLnBrk="1" hangingPunct="1">
              <a:buFont typeface="Monotype Sorts"/>
              <a:buNone/>
            </a:pPr>
            <a:endParaRPr lang="en-GB" altLang="fr-FR" sz="1600" dirty="0">
              <a:cs typeface="Times New Roman" pitchFamily="18" charset="0"/>
            </a:endParaRPr>
          </a:p>
          <a:p>
            <a:pPr algn="ctr" eaLnBrk="1" hangingPunct="1">
              <a:buFont typeface="Monotype Sorts"/>
              <a:buNone/>
            </a:pPr>
            <a:r>
              <a:rPr lang="en-GB" altLang="fr-FR" b="1" dirty="0">
                <a:solidFill>
                  <a:srgbClr val="C00000"/>
                </a:solidFill>
                <a:cs typeface="Times New Roman" pitchFamily="18" charset="0"/>
              </a:rPr>
              <a:t>www.ctif-cfi.be</a:t>
            </a:r>
          </a:p>
        </p:txBody>
      </p:sp>
      <p:pic>
        <p:nvPicPr>
          <p:cNvPr id="14339" name="Picture 4" descr="contact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1" y="928689"/>
            <a:ext cx="160337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501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733168" y="1486919"/>
            <a:ext cx="10620632" cy="4941887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endParaRPr lang="en-GB" altLang="fr-FR" sz="1200" b="1" dirty="0">
              <a:solidFill>
                <a:srgbClr val="0070C0"/>
              </a:solidFill>
              <a:latin typeface="+mj-lt"/>
            </a:endParaRPr>
          </a:p>
          <a:p>
            <a:pPr>
              <a:buFontTx/>
              <a:buChar char="-"/>
              <a:defRPr/>
            </a:pPr>
            <a:r>
              <a:rPr lang="en-GB" altLang="fr-FR" sz="2400" dirty="0" smtClean="0">
                <a:latin typeface="+mj-lt"/>
              </a:rPr>
              <a:t>Drug </a:t>
            </a:r>
            <a:r>
              <a:rPr lang="en-GB" altLang="fr-FR" sz="2400" dirty="0">
                <a:latin typeface="+mj-lt"/>
              </a:rPr>
              <a:t>trafficking</a:t>
            </a:r>
            <a:r>
              <a:rPr lang="en-GB" altLang="fr-FR" sz="2400" dirty="0">
                <a:latin typeface="+mj-lt"/>
                <a:cs typeface="Arial" pitchFamily="34" charset="0"/>
              </a:rPr>
              <a:t>					</a:t>
            </a:r>
          </a:p>
          <a:p>
            <a:pPr>
              <a:buFontTx/>
              <a:buChar char="-"/>
              <a:defRPr/>
            </a:pPr>
            <a:r>
              <a:rPr lang="en-GB" altLang="fr-FR" sz="2400" dirty="0">
                <a:latin typeface="+mj-lt"/>
                <a:cs typeface="Arial" pitchFamily="34" charset="0"/>
              </a:rPr>
              <a:t>Trafficking in </a:t>
            </a:r>
            <a:r>
              <a:rPr lang="en-GB" altLang="fr-FR" sz="2400" dirty="0" smtClean="0">
                <a:latin typeface="+mj-lt"/>
                <a:cs typeface="Arial" pitchFamily="34" charset="0"/>
              </a:rPr>
              <a:t>second-hand </a:t>
            </a:r>
            <a:r>
              <a:rPr lang="en-GB" altLang="fr-FR" sz="2400" dirty="0">
                <a:latin typeface="+mj-lt"/>
                <a:cs typeface="Arial" pitchFamily="34" charset="0"/>
              </a:rPr>
              <a:t>or stolen </a:t>
            </a:r>
            <a:r>
              <a:rPr lang="en-GB" altLang="fr-FR" sz="2400" dirty="0" smtClean="0">
                <a:latin typeface="+mj-lt"/>
                <a:cs typeface="Arial" pitchFamily="34" charset="0"/>
              </a:rPr>
              <a:t>cars</a:t>
            </a:r>
          </a:p>
          <a:p>
            <a:pPr>
              <a:buFontTx/>
              <a:buChar char="-"/>
              <a:defRPr/>
            </a:pPr>
            <a:r>
              <a:rPr lang="en-GB" altLang="fr-FR" sz="2400" dirty="0" smtClean="0">
                <a:latin typeface="+mj-lt"/>
                <a:cs typeface="Arial" pitchFamily="34" charset="0"/>
              </a:rPr>
              <a:t>Smuggling </a:t>
            </a:r>
            <a:r>
              <a:rPr lang="en-GB" altLang="fr-FR" sz="2400" dirty="0">
                <a:latin typeface="+mj-lt"/>
                <a:cs typeface="Arial" pitchFamily="34" charset="0"/>
              </a:rPr>
              <a:t>weapons and </a:t>
            </a:r>
            <a:r>
              <a:rPr lang="en-GB" altLang="fr-FR" sz="2400" dirty="0" smtClean="0">
                <a:latin typeface="+mj-lt"/>
                <a:cs typeface="Arial" pitchFamily="34" charset="0"/>
              </a:rPr>
              <a:t>cigarettes</a:t>
            </a:r>
          </a:p>
          <a:p>
            <a:pPr>
              <a:buFontTx/>
              <a:buChar char="-"/>
              <a:defRPr/>
            </a:pPr>
            <a:r>
              <a:rPr lang="en-GB" altLang="fr-FR" sz="2400" dirty="0" smtClean="0">
                <a:latin typeface="+mj-lt"/>
                <a:cs typeface="Arial" pitchFamily="34" charset="0"/>
              </a:rPr>
              <a:t>Human </a:t>
            </a:r>
            <a:r>
              <a:rPr lang="en-GB" altLang="fr-FR" sz="2400" dirty="0">
                <a:latin typeface="+mj-lt"/>
                <a:cs typeface="Arial" pitchFamily="34" charset="0"/>
              </a:rPr>
              <a:t>trafficking</a:t>
            </a:r>
          </a:p>
          <a:p>
            <a:pPr>
              <a:buFontTx/>
              <a:buChar char="-"/>
              <a:defRPr/>
            </a:pPr>
            <a:r>
              <a:rPr lang="en-GB" altLang="fr-FR" sz="2400" dirty="0">
                <a:latin typeface="+mj-lt"/>
                <a:cs typeface="Arial" pitchFamily="34" charset="0"/>
              </a:rPr>
              <a:t>Trafficking in illegal labour</a:t>
            </a:r>
          </a:p>
          <a:p>
            <a:pPr>
              <a:buFontTx/>
              <a:buChar char="-"/>
              <a:defRPr/>
            </a:pPr>
            <a:r>
              <a:rPr lang="en-GB" altLang="fr-FR" sz="2400" dirty="0">
                <a:latin typeface="+mj-lt"/>
                <a:cs typeface="Arial" pitchFamily="34" charset="0"/>
              </a:rPr>
              <a:t>Misappropriation of corporate assets</a:t>
            </a:r>
          </a:p>
          <a:p>
            <a:pPr>
              <a:buFontTx/>
              <a:buChar char="-"/>
              <a:defRPr/>
            </a:pPr>
            <a:r>
              <a:rPr lang="en-GB" altLang="fr-FR" sz="2400" dirty="0" smtClean="0">
                <a:latin typeface="+mj-lt"/>
                <a:cs typeface="Arial" pitchFamily="34" charset="0"/>
              </a:rPr>
              <a:t>Fiscal fraud</a:t>
            </a:r>
          </a:p>
          <a:p>
            <a:pPr>
              <a:buFontTx/>
              <a:buChar char="-"/>
              <a:defRPr/>
            </a:pPr>
            <a:r>
              <a:rPr lang="en-GB" altLang="fr-FR" sz="2400" dirty="0" smtClean="0">
                <a:latin typeface="+mj-lt"/>
                <a:cs typeface="Arial" pitchFamily="34" charset="0"/>
              </a:rPr>
              <a:t>Fraud</a:t>
            </a:r>
            <a:endParaRPr lang="en-GB" altLang="fr-FR" sz="2400" dirty="0"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CA093-7B41-4AE8-911B-A3A513956303}" type="slidenum">
              <a:rPr lang="en-GB" smtClean="0"/>
              <a:t>2</a:t>
            </a:fld>
            <a:endParaRPr lang="en-GB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7093" y="319428"/>
            <a:ext cx="69215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0" y="380445"/>
            <a:ext cx="121919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altLang="fr-FR" sz="3200" b="1" cap="all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Cash is mainly </a:t>
            </a:r>
            <a:r>
              <a:rPr lang="en-GB" altLang="fr-FR" sz="3200" b="1" cap="all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generated AND USED </a:t>
            </a:r>
          </a:p>
          <a:p>
            <a:pPr algn="ctr">
              <a:defRPr/>
            </a:pPr>
            <a:r>
              <a:rPr lang="en-GB" altLang="fr-FR" sz="3200" b="1" cap="all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IN </a:t>
            </a:r>
            <a:r>
              <a:rPr lang="en-GB" altLang="fr-FR" sz="3200" b="1" cap="all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criminal activities such as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7674" y="2953055"/>
            <a:ext cx="5072964" cy="250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94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fr-BE" sz="2800" b="1" dirty="0" smtClean="0">
                <a:solidFill>
                  <a:schemeClr val="accent1">
                    <a:lumMod val="50000"/>
                  </a:schemeClr>
                </a:solidFill>
              </a:rPr>
              <a:t>CHALLENGES FOR FIs, FIUs and LEA IF CASHLESS</a:t>
            </a:r>
            <a:endParaRPr lang="fr-BE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>
                <a:latin typeface="+mj-lt"/>
              </a:rPr>
              <a:t>CASH is an easy indicator of suspicious financial ML activities</a:t>
            </a:r>
          </a:p>
          <a:p>
            <a:pPr>
              <a:buFontTx/>
              <a:buChar char="-"/>
            </a:pPr>
            <a:endParaRPr lang="en-US" dirty="0" smtClean="0">
              <a:latin typeface="+mj-lt"/>
            </a:endParaRPr>
          </a:p>
          <a:p>
            <a:pPr>
              <a:buFontTx/>
              <a:buChar char="-"/>
            </a:pPr>
            <a:r>
              <a:rPr lang="en-US" dirty="0" smtClean="0">
                <a:latin typeface="+mj-lt"/>
              </a:rPr>
              <a:t>CASH is easier to intercept by customs when moved cross-border </a:t>
            </a: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>
              <a:buFontTx/>
              <a:buChar char="-"/>
            </a:pPr>
            <a:r>
              <a:rPr lang="en-US" dirty="0" smtClean="0">
                <a:latin typeface="+mj-lt"/>
              </a:rPr>
              <a:t>Uses of alternative payment systems (HAWALA, PSPs, Virtual currencies) create new vulnerabilities and challenges for FIUs, LEAs</a:t>
            </a:r>
          </a:p>
          <a:p>
            <a:pPr>
              <a:buFontTx/>
              <a:buChar char="-"/>
            </a:pPr>
            <a:endParaRPr lang="en-US" dirty="0" smtClean="0">
              <a:latin typeface="+mj-lt"/>
            </a:endParaRPr>
          </a:p>
          <a:p>
            <a:pPr>
              <a:buFontTx/>
              <a:buChar char="-"/>
            </a:pPr>
            <a:r>
              <a:rPr lang="en-US" dirty="0" smtClean="0">
                <a:latin typeface="+mj-lt"/>
              </a:rPr>
              <a:t>Remote access and multiple small wire (instant) transfers require adequate IT monitoring tools</a:t>
            </a:r>
          </a:p>
          <a:p>
            <a:pPr>
              <a:buFontTx/>
              <a:buChar char="-"/>
            </a:pPr>
            <a:endParaRPr lang="fr-BE" dirty="0">
              <a:latin typeface="+mj-lt"/>
            </a:endParaRPr>
          </a:p>
          <a:p>
            <a:pPr>
              <a:buFontTx/>
              <a:buChar char="-"/>
            </a:pPr>
            <a:endParaRPr lang="fr-BE" dirty="0">
              <a:latin typeface="+mj-lt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7093" y="319428"/>
            <a:ext cx="69215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7128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91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BE" sz="3200" b="1" dirty="0" smtClean="0">
                <a:solidFill>
                  <a:schemeClr val="accent5">
                    <a:lumMod val="75000"/>
                  </a:schemeClr>
                </a:solidFill>
              </a:rPr>
              <a:t>CASH IS MAIN INDICATOR OF SUSPICIOUS ML </a:t>
            </a:r>
            <a:br>
              <a:rPr lang="fr-BE" sz="32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BE" sz="3200" b="1" dirty="0" smtClean="0">
                <a:solidFill>
                  <a:schemeClr val="accent5">
                    <a:lumMod val="75000"/>
                  </a:schemeClr>
                </a:solidFill>
              </a:rPr>
              <a:t>FINANCIAL ACTIVITIES</a:t>
            </a:r>
            <a:endParaRPr lang="fr-BE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169443240"/>
              </p:ext>
            </p:extLst>
          </p:nvPr>
        </p:nvGraphicFramePr>
        <p:xfrm>
          <a:off x="175366" y="1482811"/>
          <a:ext cx="7720602" cy="4907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125" y="365125"/>
            <a:ext cx="69215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6512011" y="1705232"/>
            <a:ext cx="5053913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rgbClr val="FFC000"/>
                </a:solidFill>
              </a:rPr>
              <a:t>Cash deposits </a:t>
            </a:r>
          </a:p>
          <a:p>
            <a:pPr algn="ctr"/>
            <a:r>
              <a:rPr lang="en-GB" sz="3200" b="1" dirty="0" smtClean="0"/>
              <a:t>+ </a:t>
            </a:r>
            <a:r>
              <a:rPr lang="en-GB" sz="3200" b="1" dirty="0" smtClean="0">
                <a:solidFill>
                  <a:schemeClr val="bg1">
                    <a:lumMod val="50000"/>
                  </a:schemeClr>
                </a:solidFill>
              </a:rPr>
              <a:t>Cash withdrawals</a:t>
            </a:r>
          </a:p>
          <a:p>
            <a:pPr algn="ctr"/>
            <a:r>
              <a:rPr lang="en-GB" sz="3200" b="1" dirty="0" smtClean="0"/>
              <a:t>+ </a:t>
            </a:r>
            <a:r>
              <a:rPr lang="en-GB" sz="3200" b="1" dirty="0" smtClean="0">
                <a:solidFill>
                  <a:srgbClr val="00B050"/>
                </a:solidFill>
              </a:rPr>
              <a:t>Money Remittance in</a:t>
            </a:r>
          </a:p>
          <a:p>
            <a:pPr algn="ctr"/>
            <a:r>
              <a:rPr lang="en-GB" sz="3200" b="1" dirty="0" smtClean="0"/>
              <a:t>+ </a:t>
            </a:r>
            <a:r>
              <a:rPr lang="en-GB" sz="3200" b="1" dirty="0" smtClean="0">
                <a:solidFill>
                  <a:schemeClr val="accent5">
                    <a:lumMod val="50000"/>
                  </a:schemeClr>
                </a:solidFill>
              </a:rPr>
              <a:t>Money Remittance out</a:t>
            </a:r>
          </a:p>
          <a:p>
            <a:pPr algn="ctr"/>
            <a:r>
              <a:rPr lang="fr-BE" sz="3200" dirty="0" smtClean="0"/>
              <a:t>=</a:t>
            </a:r>
          </a:p>
          <a:p>
            <a:pPr algn="ctr"/>
            <a:r>
              <a:rPr lang="fr-BE" sz="4400" b="1" dirty="0" smtClean="0">
                <a:solidFill>
                  <a:srgbClr val="FF0000"/>
                </a:solidFill>
              </a:rPr>
              <a:t>52 %</a:t>
            </a:r>
          </a:p>
          <a:p>
            <a:pPr algn="ctr"/>
            <a:r>
              <a:rPr lang="fr-BE" sz="3200" dirty="0"/>
              <a:t>o</a:t>
            </a:r>
            <a:r>
              <a:rPr lang="fr-BE" sz="3200" dirty="0" smtClean="0"/>
              <a:t>f all transactions in 2018 files sent by CTIF-CFI to LEA</a:t>
            </a:r>
            <a:endParaRPr lang="fr-BE" sz="3200" dirty="0"/>
          </a:p>
        </p:txBody>
      </p:sp>
    </p:spTree>
    <p:extLst>
      <p:ext uri="{BB962C8B-B14F-4D97-AF65-F5344CB8AC3E}">
        <p14:creationId xmlns:p14="http://schemas.microsoft.com/office/powerpoint/2010/main" val="143976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</a:rPr>
              <a:t>CASH ALSO LARGELY REMAINS UNDERGROUND</a:t>
            </a:r>
            <a:endParaRPr lang="en-GB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838200" y="1772816"/>
            <a:ext cx="10515600" cy="4525962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en-GB" altLang="fr-FR" sz="1200" dirty="0">
              <a:solidFill>
                <a:srgbClr val="0070C0"/>
              </a:solidFill>
            </a:endParaRPr>
          </a:p>
          <a:p>
            <a:pPr marL="0" indent="0">
              <a:buNone/>
              <a:defRPr/>
            </a:pPr>
            <a:r>
              <a:rPr lang="en-GB" altLang="fr-FR" sz="2400" dirty="0" smtClean="0">
                <a:sym typeface="Wingdings" panose="05000000000000000000" pitchFamily="2" charset="2"/>
              </a:rPr>
              <a:t>- </a:t>
            </a:r>
            <a:r>
              <a:rPr lang="en-GB" altLang="fr-FR" dirty="0" smtClean="0">
                <a:latin typeface="+mj-lt"/>
                <a:sym typeface="Wingdings" panose="05000000000000000000" pitchFamily="2" charset="2"/>
              </a:rPr>
              <a:t>Hawala</a:t>
            </a:r>
          </a:p>
          <a:p>
            <a:pPr marL="0" indent="0">
              <a:buNone/>
              <a:defRPr/>
            </a:pPr>
            <a:r>
              <a:rPr lang="en-GB" altLang="fr-FR" dirty="0" smtClean="0">
                <a:latin typeface="+mj-lt"/>
                <a:sym typeface="Wingdings" panose="05000000000000000000" pitchFamily="2" charset="2"/>
              </a:rPr>
              <a:t>- Swap cash/goods</a:t>
            </a:r>
          </a:p>
          <a:p>
            <a:pPr marL="0" indent="0">
              <a:buNone/>
              <a:defRPr/>
            </a:pPr>
            <a:r>
              <a:rPr lang="en-GB" altLang="fr-FR" dirty="0" smtClean="0">
                <a:latin typeface="+mj-lt"/>
                <a:sym typeface="Wingdings" panose="05000000000000000000" pitchFamily="2" charset="2"/>
              </a:rPr>
              <a:t>- Financial settlements</a:t>
            </a:r>
            <a:endParaRPr lang="en-GB" altLang="fr-FR" dirty="0">
              <a:latin typeface="+mj-lt"/>
            </a:endParaRPr>
          </a:p>
          <a:p>
            <a:pPr>
              <a:buNone/>
              <a:defRPr/>
            </a:pPr>
            <a:endParaRPr lang="en-GB" dirty="0" smtClean="0"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GB" dirty="0" smtClean="0">
                <a:latin typeface="+mj-lt"/>
                <a:sym typeface="Wingdings" panose="05000000000000000000" pitchFamily="2" charset="2"/>
              </a:rPr>
              <a:t>Criminals go underground because of </a:t>
            </a:r>
            <a:r>
              <a:rPr lang="en-US" dirty="0" smtClean="0">
                <a:latin typeface="+mj-lt"/>
                <a:sym typeface="Wingdings" panose="05000000000000000000" pitchFamily="2" charset="2"/>
              </a:rPr>
              <a:t>FI’s </a:t>
            </a:r>
            <a:r>
              <a:rPr lang="en-US" dirty="0">
                <a:latin typeface="+mj-lt"/>
                <a:sym typeface="Wingdings" panose="05000000000000000000" pitchFamily="2" charset="2"/>
              </a:rPr>
              <a:t>de-risking </a:t>
            </a:r>
            <a:r>
              <a:rPr lang="en-US" dirty="0" smtClean="0">
                <a:latin typeface="+mj-lt"/>
                <a:sym typeface="Wingdings" panose="05000000000000000000" pitchFamily="2" charset="2"/>
              </a:rPr>
              <a:t>strategies?</a:t>
            </a:r>
          </a:p>
          <a:p>
            <a:pPr>
              <a:defRPr/>
            </a:pPr>
            <a:r>
              <a:rPr lang="en-US" altLang="fr-FR" dirty="0" smtClean="0">
                <a:latin typeface="+mj-lt"/>
                <a:sym typeface="Wingdings" panose="05000000000000000000" pitchFamily="2" charset="2"/>
              </a:rPr>
              <a:t>Underground transactions = transactions less perceptible for FIUs and LEAs</a:t>
            </a:r>
            <a:endParaRPr lang="en-GB" altLang="fr-FR" dirty="0" smtClean="0"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CA093-7B41-4AE8-911B-A3A513956303}" type="slidenum">
              <a:rPr lang="en-GB" smtClean="0"/>
              <a:t>5</a:t>
            </a:fld>
            <a:endParaRPr lang="en-GB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125" y="365125"/>
            <a:ext cx="69215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 descr="gel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067" y="1748260"/>
            <a:ext cx="2823491" cy="196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475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BE" sz="3200" b="1" dirty="0" smtClean="0">
                <a:solidFill>
                  <a:schemeClr val="accent1">
                    <a:lumMod val="50000"/>
                  </a:schemeClr>
                </a:solidFill>
              </a:rPr>
              <a:t>HAWALA</a:t>
            </a:r>
            <a:endParaRPr lang="fr-BE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0825"/>
            <a:ext cx="10515600" cy="435133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>
                <a:latin typeface="+mj-lt"/>
              </a:rPr>
              <a:t>Used in many countries and/or local communities</a:t>
            </a:r>
          </a:p>
          <a:p>
            <a:pPr>
              <a:buFontTx/>
              <a:buChar char="-"/>
            </a:pPr>
            <a:r>
              <a:rPr lang="en-US" dirty="0" smtClean="0">
                <a:latin typeface="+mj-lt"/>
              </a:rPr>
              <a:t>Easiest way to move money in countries with poor financial systems</a:t>
            </a:r>
          </a:p>
          <a:p>
            <a:pPr>
              <a:buFontTx/>
              <a:buChar char="-"/>
            </a:pPr>
            <a:r>
              <a:rPr lang="en-US" dirty="0" smtClean="0">
                <a:latin typeface="+mj-lt"/>
              </a:rPr>
              <a:t>Still </a:t>
            </a:r>
            <a:r>
              <a:rPr lang="en-US" dirty="0">
                <a:latin typeface="+mj-lt"/>
              </a:rPr>
              <a:t>an </a:t>
            </a:r>
            <a:r>
              <a:rPr lang="en-US" dirty="0" smtClean="0">
                <a:latin typeface="+mj-lt"/>
              </a:rPr>
              <a:t>unknown or underrated phenomenon</a:t>
            </a:r>
          </a:p>
          <a:p>
            <a:pPr>
              <a:buFontTx/>
              <a:buChar char="-"/>
            </a:pPr>
            <a:r>
              <a:rPr lang="en-US" dirty="0" smtClean="0">
                <a:latin typeface="+mj-lt"/>
              </a:rPr>
              <a:t>Transactions not fully undetectable (when cash is moved by couriers or the financial system is used to settle in and out transactions)</a:t>
            </a:r>
          </a:p>
          <a:p>
            <a:pPr marL="0" indent="0">
              <a:buNone/>
            </a:pPr>
            <a:endParaRPr lang="en-US" sz="1200" dirty="0" smtClean="0">
              <a:latin typeface="+mj-lt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  <a:sym typeface="Wingdings" panose="05000000000000000000" pitchFamily="2" charset="2"/>
              </a:rPr>
              <a:t>HAWALADARS are not “reporting entities” 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  <a:sym typeface="Wingdings" panose="05000000000000000000" pitchFamily="2" charset="2"/>
              </a:rPr>
              <a:t></a:t>
            </a:r>
            <a:r>
              <a:rPr lang="en-US" dirty="0" smtClean="0">
                <a:latin typeface="+mj-lt"/>
              </a:rPr>
              <a:t>No FIU access to data (STRs) from HAWALADARS</a:t>
            </a:r>
            <a:endParaRPr lang="en-US" dirty="0">
              <a:latin typeface="+mj-lt"/>
            </a:endParaRPr>
          </a:p>
          <a:p>
            <a:pPr>
              <a:buFontTx/>
              <a:buChar char="-"/>
            </a:pPr>
            <a:endParaRPr lang="en-US" dirty="0" smtClean="0">
              <a:latin typeface="+mj-lt"/>
            </a:endParaRPr>
          </a:p>
          <a:p>
            <a:pPr marL="0" indent="0">
              <a:buNone/>
            </a:pPr>
            <a:endParaRPr lang="fr-BE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125" y="365125"/>
            <a:ext cx="69215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4815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fr-BE" sz="3200" b="1" dirty="0" smtClean="0">
                <a:solidFill>
                  <a:schemeClr val="accent1">
                    <a:lumMod val="50000"/>
                  </a:schemeClr>
                </a:solidFill>
              </a:rPr>
              <a:t>CHALLENGES</a:t>
            </a:r>
            <a:endParaRPr lang="fr-BE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>
                <a:latin typeface="+mj-lt"/>
              </a:rPr>
              <a:t>Some </a:t>
            </a:r>
            <a:r>
              <a:rPr lang="en-US" dirty="0" smtClean="0">
                <a:latin typeface="+mj-lt"/>
              </a:rPr>
              <a:t>HAWALADARs </a:t>
            </a:r>
            <a:r>
              <a:rPr lang="en-US" dirty="0">
                <a:latin typeface="+mj-lt"/>
              </a:rPr>
              <a:t>ready to </a:t>
            </a:r>
            <a:r>
              <a:rPr lang="en-US" dirty="0" smtClean="0">
                <a:latin typeface="+mj-lt"/>
              </a:rPr>
              <a:t>cooperate with AML/CFT Authorities to avoid being involved in ML/TF activities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>
              <a:buFontTx/>
              <a:buChar char="-"/>
            </a:pPr>
            <a:r>
              <a:rPr lang="en-US" dirty="0" smtClean="0">
                <a:latin typeface="+mj-lt"/>
              </a:rPr>
              <a:t>HAWALADARs = Legal </a:t>
            </a:r>
            <a:r>
              <a:rPr lang="en-US" dirty="0">
                <a:latin typeface="+mj-lt"/>
              </a:rPr>
              <a:t>or illegal financial </a:t>
            </a:r>
            <a:r>
              <a:rPr lang="en-US" dirty="0" smtClean="0">
                <a:latin typeface="+mj-lt"/>
              </a:rPr>
              <a:t>operators? </a:t>
            </a: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>
              <a:buFontTx/>
              <a:buChar char="-"/>
            </a:pPr>
            <a:r>
              <a:rPr lang="en-US" dirty="0" smtClean="0">
                <a:latin typeface="+mj-lt"/>
              </a:rPr>
              <a:t>Licensing +  Supervision of HAWALADARs?</a:t>
            </a:r>
          </a:p>
          <a:p>
            <a:pPr>
              <a:buFontTx/>
              <a:buChar char="-"/>
            </a:pPr>
            <a:endParaRPr lang="en-US" dirty="0">
              <a:latin typeface="+mj-lt"/>
            </a:endParaRPr>
          </a:p>
          <a:p>
            <a:pPr>
              <a:buFontTx/>
              <a:buChar char="-"/>
            </a:pPr>
            <a:r>
              <a:rPr lang="en-US" dirty="0" smtClean="0">
                <a:latin typeface="+mj-lt"/>
              </a:rPr>
              <a:t>HAWALADAR = a real AML/CFT partner </a:t>
            </a:r>
            <a:r>
              <a:rPr lang="en-US" dirty="0">
                <a:latin typeface="+mj-lt"/>
              </a:rPr>
              <a:t>or a black </a:t>
            </a:r>
            <a:r>
              <a:rPr lang="en-US" dirty="0" smtClean="0">
                <a:latin typeface="+mj-lt"/>
              </a:rPr>
              <a:t>box?</a:t>
            </a:r>
            <a:endParaRPr lang="en-US" dirty="0">
              <a:latin typeface="+mj-lt"/>
            </a:endParaRPr>
          </a:p>
          <a:p>
            <a:pPr marL="0" indent="0">
              <a:buNone/>
            </a:pPr>
            <a:endParaRPr lang="fr-BE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125" y="365125"/>
            <a:ext cx="69215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4814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12192000" cy="114300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</a:rPr>
              <a:t>SWAP CASH / GOODS</a:t>
            </a:r>
            <a:endParaRPr lang="en-GB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CA093-7B41-4AE8-911B-A3A513956303}" type="slidenum">
              <a:rPr lang="en-GB" smtClean="0"/>
              <a:t>8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296" y="1183912"/>
            <a:ext cx="10824932" cy="3883754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2997" y="188640"/>
            <a:ext cx="69215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35254" y="4635179"/>
            <a:ext cx="109110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</a:rPr>
              <a:t>- Drugs </a:t>
            </a:r>
            <a:r>
              <a:rPr lang="en-GB" sz="2400" dirty="0">
                <a:latin typeface="+mj-lt"/>
              </a:rPr>
              <a:t>moved illegally from South America to West </a:t>
            </a:r>
            <a:r>
              <a:rPr lang="en-GB" sz="2400" dirty="0" smtClean="0">
                <a:latin typeface="+mj-lt"/>
              </a:rPr>
              <a:t>Africa</a:t>
            </a:r>
            <a:endParaRPr lang="en-GB" sz="2400" dirty="0">
              <a:latin typeface="+mj-lt"/>
            </a:endParaRPr>
          </a:p>
          <a:p>
            <a:r>
              <a:rPr lang="en-GB" sz="2400" dirty="0" smtClean="0">
                <a:latin typeface="+mj-lt"/>
              </a:rPr>
              <a:t>- Then </a:t>
            </a:r>
            <a:r>
              <a:rPr lang="en-GB" sz="2400" dirty="0">
                <a:latin typeface="+mj-lt"/>
              </a:rPr>
              <a:t>from Africa to Europe, the drugs are sold in </a:t>
            </a:r>
            <a:r>
              <a:rPr lang="en-GB" sz="2400" dirty="0" smtClean="0">
                <a:latin typeface="+mj-lt"/>
              </a:rPr>
              <a:t>Switzerland</a:t>
            </a:r>
            <a:endParaRPr lang="en-GB" sz="2400" dirty="0">
              <a:latin typeface="+mj-lt"/>
            </a:endParaRPr>
          </a:p>
          <a:p>
            <a:r>
              <a:rPr lang="en-GB" sz="2400" dirty="0" smtClean="0">
                <a:latin typeface="+mj-lt"/>
              </a:rPr>
              <a:t>- CHF </a:t>
            </a:r>
            <a:r>
              <a:rPr lang="en-GB" sz="2400" dirty="0">
                <a:latin typeface="+mj-lt"/>
              </a:rPr>
              <a:t>is exchanged into EUR in exchange </a:t>
            </a:r>
            <a:r>
              <a:rPr lang="en-GB" sz="2400" dirty="0" smtClean="0">
                <a:latin typeface="+mj-lt"/>
              </a:rPr>
              <a:t>offices</a:t>
            </a:r>
            <a:endParaRPr lang="en-GB" sz="2400" dirty="0">
              <a:latin typeface="+mj-lt"/>
            </a:endParaRPr>
          </a:p>
          <a:p>
            <a:r>
              <a:rPr lang="en-GB" sz="2400" dirty="0" smtClean="0">
                <a:latin typeface="+mj-lt"/>
              </a:rPr>
              <a:t>- EUR </a:t>
            </a:r>
            <a:r>
              <a:rPr lang="en-GB" sz="2400" dirty="0">
                <a:latin typeface="+mj-lt"/>
              </a:rPr>
              <a:t>used to buy second-hand </a:t>
            </a:r>
            <a:r>
              <a:rPr lang="en-GB" sz="2400" dirty="0" smtClean="0">
                <a:latin typeface="+mj-lt"/>
              </a:rPr>
              <a:t>cars</a:t>
            </a:r>
            <a:endParaRPr lang="en-GB" sz="2400" dirty="0">
              <a:latin typeface="+mj-lt"/>
            </a:endParaRPr>
          </a:p>
          <a:p>
            <a:r>
              <a:rPr lang="en-GB" sz="2400" dirty="0" smtClean="0">
                <a:latin typeface="+mj-lt"/>
              </a:rPr>
              <a:t>- Cars </a:t>
            </a:r>
            <a:r>
              <a:rPr lang="en-GB" sz="2400" dirty="0">
                <a:latin typeface="+mj-lt"/>
              </a:rPr>
              <a:t>exported and sold in Africa in </a:t>
            </a:r>
            <a:r>
              <a:rPr lang="en-GB" sz="2400" dirty="0" smtClean="0">
                <a:latin typeface="+mj-lt"/>
              </a:rPr>
              <a:t>cash</a:t>
            </a:r>
          </a:p>
        </p:txBody>
      </p:sp>
    </p:spTree>
    <p:extLst>
      <p:ext uri="{BB962C8B-B14F-4D97-AF65-F5344CB8AC3E}">
        <p14:creationId xmlns:p14="http://schemas.microsoft.com/office/powerpoint/2010/main" val="60219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769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BE" sz="3200" b="1" dirty="0" smtClean="0">
                <a:solidFill>
                  <a:schemeClr val="accent1">
                    <a:lumMod val="50000"/>
                  </a:schemeClr>
                </a:solidFill>
              </a:rPr>
              <a:t>CHALLENGES</a:t>
            </a:r>
            <a:endParaRPr lang="fr-BE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1070"/>
            <a:ext cx="10515600" cy="5061397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GB" dirty="0" smtClean="0">
                <a:latin typeface="+mj-lt"/>
                <a:sym typeface="Wingdings" panose="05000000000000000000" pitchFamily="2" charset="2"/>
              </a:rPr>
              <a:t>No </a:t>
            </a:r>
            <a:r>
              <a:rPr lang="en-GB" dirty="0">
                <a:latin typeface="+mj-lt"/>
                <a:sym typeface="Wingdings" panose="05000000000000000000" pitchFamily="2" charset="2"/>
              </a:rPr>
              <a:t>cross-border transportation of cash (second-hand cars exported legally to Africa as substitute of </a:t>
            </a:r>
            <a:r>
              <a:rPr lang="en-GB" dirty="0" smtClean="0">
                <a:latin typeface="+mj-lt"/>
                <a:sym typeface="Wingdings" panose="05000000000000000000" pitchFamily="2" charset="2"/>
              </a:rPr>
              <a:t>cash), No </a:t>
            </a:r>
            <a:r>
              <a:rPr lang="en-GB" dirty="0">
                <a:latin typeface="+mj-lt"/>
                <a:sym typeface="Wingdings" panose="05000000000000000000" pitchFamily="2" charset="2"/>
              </a:rPr>
              <a:t>risks of being intercepted with the cash when crossing </a:t>
            </a:r>
            <a:r>
              <a:rPr lang="en-GB" dirty="0" smtClean="0">
                <a:latin typeface="+mj-lt"/>
                <a:sym typeface="Wingdings" panose="05000000000000000000" pitchFamily="2" charset="2"/>
              </a:rPr>
              <a:t>borders</a:t>
            </a:r>
          </a:p>
          <a:p>
            <a:pPr>
              <a:buFontTx/>
              <a:buChar char="-"/>
            </a:pPr>
            <a:endParaRPr lang="en-GB" dirty="0">
              <a:latin typeface="+mj-lt"/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en-GB" dirty="0" smtClean="0">
                <a:latin typeface="+mj-lt"/>
                <a:sym typeface="Wingdings" panose="05000000000000000000" pitchFamily="2" charset="2"/>
              </a:rPr>
              <a:t>Need to increase Customs awareness</a:t>
            </a:r>
          </a:p>
          <a:p>
            <a:pPr marL="0" indent="0">
              <a:buNone/>
            </a:pPr>
            <a:endParaRPr lang="en-GB" dirty="0">
              <a:latin typeface="+mj-lt"/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en-GB" dirty="0" smtClean="0">
                <a:latin typeface="+mj-lt"/>
                <a:sym typeface="Wingdings" panose="05000000000000000000" pitchFamily="2" charset="2"/>
              </a:rPr>
              <a:t>Increase capacity of Customs to identify smuggling of goods linked to cross border transportation of cash and illegal criminal activities </a:t>
            </a:r>
          </a:p>
          <a:p>
            <a:pPr>
              <a:buFontTx/>
              <a:buChar char="-"/>
            </a:pPr>
            <a:endParaRPr lang="en-GB" dirty="0">
              <a:latin typeface="+mj-lt"/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en-GB" dirty="0" smtClean="0">
                <a:latin typeface="+mj-lt"/>
                <a:sym typeface="Wingdings" panose="05000000000000000000" pitchFamily="2" charset="2"/>
              </a:rPr>
              <a:t>Better information sharing between Customs, Law enforcement, FIUs</a:t>
            </a:r>
            <a:endParaRPr lang="en-GB" dirty="0">
              <a:latin typeface="+mj-lt"/>
              <a:sym typeface="Wingdings" panose="05000000000000000000" pitchFamily="2" charset="2"/>
            </a:endParaRPr>
          </a:p>
          <a:p>
            <a:endParaRPr lang="fr-B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2997" y="188640"/>
            <a:ext cx="69215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7117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1051</Words>
  <Application>Microsoft Office PowerPoint</Application>
  <PresentationFormat>Widescreen</PresentationFormat>
  <Paragraphs>151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Monotype Sorts</vt:lpstr>
      <vt:lpstr>Times New Roman</vt:lpstr>
      <vt:lpstr>Wingdings</vt:lpstr>
      <vt:lpstr>Office Theme</vt:lpstr>
      <vt:lpstr>Cashless: help or hindrance to anti-money laundering policies and Financial Intelligence Units?  </vt:lpstr>
      <vt:lpstr>PowerPoint Presentation</vt:lpstr>
      <vt:lpstr>CHALLENGES FOR FIs, FIUs and LEA IF CASHLESS</vt:lpstr>
      <vt:lpstr>CASH IS MAIN INDICATOR OF SUSPICIOUS ML  FINANCIAL ACTIVITIES</vt:lpstr>
      <vt:lpstr>CASH ALSO LARGELY REMAINS UNDERGROUND</vt:lpstr>
      <vt:lpstr>HAWALA</vt:lpstr>
      <vt:lpstr>CHALLENGES</vt:lpstr>
      <vt:lpstr>SWAP CASH / GOODS</vt:lpstr>
      <vt:lpstr>CHALLENGES</vt:lpstr>
      <vt:lpstr>FINANCIAL SETTLEMENTS</vt:lpstr>
      <vt:lpstr>CHALLENGES</vt:lpstr>
      <vt:lpstr>CASH IS FOR CUSTOMS AN INDICATOR OF POTENTIAL ML ACTIVITIES</vt:lpstr>
      <vt:lpstr>CASHLESS = CRIMINALS USE OTHER PAYMENT SYSTEMS</vt:lpstr>
      <vt:lpstr>New PSP operators</vt:lpstr>
      <vt:lpstr>INSTANT PAYMENTS</vt:lpstr>
      <vt:lpstr>DARKNET, VIRTUAL ASSETS &amp; VIRTUAL CURRENCIES</vt:lpstr>
      <vt:lpstr>BLOCKCHAIN TECHNOLOGY</vt:lpstr>
      <vt:lpstr>HINDRANCE TO AML/CFT POLICIES AND FINANCIAL INTELLIGENCE UNITS AND LAW ENFORCEMENT INVESTIGATIONS ?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2019-05-14T09:22:26Z</dcterms:created>
  <dcterms:modified xsi:type="dcterms:W3CDTF">2019-05-16T06:43:54Z</dcterms:modified>
</cp:coreProperties>
</file>