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"/>
  </p:notesMasterIdLst>
  <p:sldIdLst>
    <p:sldId id="312" r:id="rId2"/>
    <p:sldId id="390" r:id="rId3"/>
    <p:sldId id="416" r:id="rId4"/>
    <p:sldId id="415" r:id="rId5"/>
    <p:sldId id="384" r:id="rId6"/>
  </p:sldIdLst>
  <p:sldSz cx="9144000" cy="5143500" type="screen16x9"/>
  <p:notesSz cx="6805613" cy="9944100"/>
  <p:defaultTextStyle>
    <a:defPPr>
      <a:defRPr lang="en-US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396767" algn="ctr" rtl="0" fontAlgn="base">
      <a:lnSpc>
        <a:spcPct val="8600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793535" algn="ctr" rtl="0" fontAlgn="base">
      <a:lnSpc>
        <a:spcPct val="8600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190302" algn="ctr" rtl="0" fontAlgn="base">
      <a:lnSpc>
        <a:spcPct val="8600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587070" algn="ctr" rtl="0" fontAlgn="base">
      <a:lnSpc>
        <a:spcPct val="8600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1983835" algn="l" defTabSz="793535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380603" algn="l" defTabSz="793535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2777370" algn="l" defTabSz="793535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174138" algn="l" defTabSz="793535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24A"/>
    <a:srgbClr val="F04E45"/>
    <a:srgbClr val="006D9E"/>
    <a:srgbClr val="72BE44"/>
    <a:srgbClr val="B4E2EE"/>
    <a:srgbClr val="80D2E6"/>
    <a:srgbClr val="00A8C8"/>
    <a:srgbClr val="E4F4F8"/>
    <a:srgbClr val="BA2C2B"/>
    <a:srgbClr val="828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530" autoAdjust="0"/>
  </p:normalViewPr>
  <p:slideViewPr>
    <p:cSldViewPr snapToGrid="0" showGuides="1">
      <p:cViewPr>
        <p:scale>
          <a:sx n="100" d="100"/>
          <a:sy n="100" d="100"/>
        </p:scale>
        <p:origin x="-773" y="-307"/>
      </p:cViewPr>
      <p:guideLst>
        <p:guide orient="horz" pos="2963"/>
        <p:guide orient="horz" pos="606"/>
        <p:guide orient="horz" pos="966"/>
        <p:guide orient="horz" pos="1066"/>
        <p:guide pos="276"/>
        <p:guide pos="5482"/>
        <p:guide pos="570"/>
        <p:guide pos="1836"/>
        <p:guide pos="1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C9E95A19-FAA6-4212-9D69-F76B07505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96767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9353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90302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8707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83835" algn="l" defTabSz="793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0603" algn="l" defTabSz="793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7370" algn="l" defTabSz="793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4138" algn="l" defTabSz="793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1.xml"/><Relationship Id="rId7" Type="http://schemas.openxmlformats.org/officeDocument/2006/relationships/image" Target="../media/image3.tif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1" y="1619251"/>
            <a:ext cx="9142489" cy="3086101"/>
            <a:chOff x="0" y="2159000"/>
            <a:chExt cx="9601201" cy="4114801"/>
          </a:xfrm>
        </p:grpSpPr>
        <p:sp>
          <p:nvSpPr>
            <p:cNvPr id="2" name="Freeform 1"/>
            <p:cNvSpPr/>
            <p:nvPr userDrawn="1"/>
          </p:nvSpPr>
          <p:spPr bwMode="auto">
            <a:xfrm>
              <a:off x="0" y="3530600"/>
              <a:ext cx="914401" cy="2082801"/>
            </a:xfrm>
            <a:custGeom>
              <a:avLst/>
              <a:gdLst/>
              <a:ahLst/>
              <a:cxnLst/>
              <a:rect l="0" t="0" r="0" b="0"/>
              <a:pathLst>
                <a:path w="914401" h="2082801">
                  <a:moveTo>
                    <a:pt x="0" y="0"/>
                  </a:moveTo>
                  <a:lnTo>
                    <a:pt x="914400" y="0"/>
                  </a:lnTo>
                  <a:lnTo>
                    <a:pt x="0" y="2082800"/>
                  </a:lnTo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535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Freeform 2"/>
            <p:cNvSpPr/>
            <p:nvPr userDrawn="1"/>
          </p:nvSpPr>
          <p:spPr bwMode="auto">
            <a:xfrm>
              <a:off x="0" y="3530600"/>
              <a:ext cx="8026401" cy="2743201"/>
            </a:xfrm>
            <a:custGeom>
              <a:avLst/>
              <a:gdLst/>
              <a:ahLst/>
              <a:cxnLst/>
              <a:rect l="0" t="0" r="0" b="0"/>
              <a:pathLst>
                <a:path w="8026401" h="2743201">
                  <a:moveTo>
                    <a:pt x="0" y="1828800"/>
                  </a:moveTo>
                  <a:lnTo>
                    <a:pt x="914400" y="0"/>
                  </a:lnTo>
                  <a:lnTo>
                    <a:pt x="8026400" y="2743200"/>
                  </a:lnTo>
                  <a:lnTo>
                    <a:pt x="0" y="274320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535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Freeform 3"/>
            <p:cNvSpPr/>
            <p:nvPr userDrawn="1"/>
          </p:nvSpPr>
          <p:spPr bwMode="auto">
            <a:xfrm>
              <a:off x="914400" y="3530600"/>
              <a:ext cx="8686801" cy="2743201"/>
            </a:xfrm>
            <a:custGeom>
              <a:avLst/>
              <a:gdLst/>
              <a:ahLst/>
              <a:cxnLst/>
              <a:rect l="0" t="0" r="0" b="0"/>
              <a:pathLst>
                <a:path w="8686801" h="2743201">
                  <a:moveTo>
                    <a:pt x="6858000" y="2743200"/>
                  </a:moveTo>
                  <a:lnTo>
                    <a:pt x="0" y="0"/>
                  </a:lnTo>
                  <a:lnTo>
                    <a:pt x="8686800" y="1574800"/>
                  </a:lnTo>
                  <a:lnTo>
                    <a:pt x="8686800" y="27432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535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 userDrawn="1"/>
          </p:nvSpPr>
          <p:spPr bwMode="auto">
            <a:xfrm>
              <a:off x="914400" y="2159000"/>
              <a:ext cx="8686801" cy="3200401"/>
            </a:xfrm>
            <a:custGeom>
              <a:avLst/>
              <a:gdLst/>
              <a:ahLst/>
              <a:cxnLst/>
              <a:rect l="0" t="0" r="0" b="0"/>
              <a:pathLst>
                <a:path w="8686801" h="3200401">
                  <a:moveTo>
                    <a:pt x="8686800" y="3200400"/>
                  </a:moveTo>
                  <a:lnTo>
                    <a:pt x="0" y="1371600"/>
                  </a:lnTo>
                  <a:lnTo>
                    <a:pt x="8686800" y="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535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6" y="477901"/>
            <a:ext cx="1510284" cy="2286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39" y="4802581"/>
            <a:ext cx="1659636" cy="2286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11" y="574675"/>
            <a:ext cx="2950464" cy="10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99"/>
            <a:ext cx="9144000" cy="3088053"/>
          </a:xfrm>
          <a:prstGeom prst="rect">
            <a:avLst/>
          </a:prstGeom>
        </p:spPr>
      </p:pic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54085" y="932261"/>
            <a:ext cx="7840953" cy="3176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861643" y="1498998"/>
            <a:ext cx="4621129" cy="204351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33CDA-04AA-40E1-91A4-DBA5EB398C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333BF1-DED1-4E12-B0DD-4E04F6BBD9E5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676" y="286941"/>
            <a:ext cx="2067944" cy="44124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845" y="286941"/>
            <a:ext cx="6058712" cy="44124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30A4-8925-4D4C-9C3A-AF73BE36D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5A39EF6-E0B1-481B-9A4F-76E8C3F50529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0C0F96-B644-449E-AAAF-20DAA76362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ACC3967-E6EB-473C-A7A0-1943D5584BD0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72" y="3305176"/>
            <a:ext cx="7771417" cy="1021556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72" y="2180035"/>
            <a:ext cx="7771417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767" indent="0">
              <a:buNone/>
              <a:defRPr sz="1600"/>
            </a:lvl2pPr>
            <a:lvl3pPr marL="793535" indent="0">
              <a:buNone/>
              <a:defRPr sz="1400"/>
            </a:lvl3pPr>
            <a:lvl4pPr marL="1190302" indent="0">
              <a:buNone/>
              <a:defRPr sz="1200"/>
            </a:lvl4pPr>
            <a:lvl5pPr marL="1587070" indent="0">
              <a:buNone/>
              <a:defRPr sz="1200"/>
            </a:lvl5pPr>
            <a:lvl6pPr marL="1983835" indent="0">
              <a:buNone/>
              <a:defRPr sz="1200"/>
            </a:lvl6pPr>
            <a:lvl7pPr marL="2380603" indent="0">
              <a:buNone/>
              <a:defRPr sz="1200"/>
            </a:lvl7pPr>
            <a:lvl8pPr marL="2777370" indent="0">
              <a:buNone/>
              <a:defRPr sz="1200"/>
            </a:lvl8pPr>
            <a:lvl9pPr marL="317413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CD31B8-DFA8-4BF7-BBBE-7E247CEDF3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2BF4DEF-0E64-4F9F-84A0-9804CC7943F2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845" y="958455"/>
            <a:ext cx="4063328" cy="374094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292" y="958455"/>
            <a:ext cx="4063328" cy="374094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3F16F-53C0-4B82-9B28-C27AD8E149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EB9BB81-598C-4747-94E1-D04AD064D2A7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0" y="205978"/>
            <a:ext cx="823096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20" y="1151335"/>
            <a:ext cx="4040654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67" indent="0">
              <a:buNone/>
              <a:defRPr sz="1700" b="1"/>
            </a:lvl2pPr>
            <a:lvl3pPr marL="793535" indent="0">
              <a:buNone/>
              <a:defRPr sz="1600" b="1"/>
            </a:lvl3pPr>
            <a:lvl4pPr marL="1190302" indent="0">
              <a:buNone/>
              <a:defRPr sz="1400" b="1"/>
            </a:lvl4pPr>
            <a:lvl5pPr marL="1587070" indent="0">
              <a:buNone/>
              <a:defRPr sz="1400" b="1"/>
            </a:lvl5pPr>
            <a:lvl6pPr marL="1983835" indent="0">
              <a:buNone/>
              <a:defRPr sz="1400" b="1"/>
            </a:lvl6pPr>
            <a:lvl7pPr marL="2380603" indent="0">
              <a:buNone/>
              <a:defRPr sz="1400" b="1"/>
            </a:lvl7pPr>
            <a:lvl8pPr marL="2777370" indent="0">
              <a:buNone/>
              <a:defRPr sz="1400" b="1"/>
            </a:lvl8pPr>
            <a:lvl9pPr marL="317413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20" y="1631156"/>
            <a:ext cx="4040654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17" y="1151335"/>
            <a:ext cx="404216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67" indent="0">
              <a:buNone/>
              <a:defRPr sz="1700" b="1"/>
            </a:lvl2pPr>
            <a:lvl3pPr marL="793535" indent="0">
              <a:buNone/>
              <a:defRPr sz="1600" b="1"/>
            </a:lvl3pPr>
            <a:lvl4pPr marL="1190302" indent="0">
              <a:buNone/>
              <a:defRPr sz="1400" b="1"/>
            </a:lvl4pPr>
            <a:lvl5pPr marL="1587070" indent="0">
              <a:buNone/>
              <a:defRPr sz="1400" b="1"/>
            </a:lvl5pPr>
            <a:lvl6pPr marL="1983835" indent="0">
              <a:buNone/>
              <a:defRPr sz="1400" b="1"/>
            </a:lvl6pPr>
            <a:lvl7pPr marL="2380603" indent="0">
              <a:buNone/>
              <a:defRPr sz="1400" b="1"/>
            </a:lvl7pPr>
            <a:lvl8pPr marL="2777370" indent="0">
              <a:buNone/>
              <a:defRPr sz="1400" b="1"/>
            </a:lvl8pPr>
            <a:lvl9pPr marL="317413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17" y="1631156"/>
            <a:ext cx="404216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DA068D-C743-4F4E-B6BA-FCB2E4EA1C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0EAC75C-75D1-41F8-8912-FB3F29C4DBFF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E4261-36D3-4014-B346-A128F8F06D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55DF604-A46B-4981-BA4E-40D0FE4FA75B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232A17-555A-48B8-913E-AB2BDA701A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19C6B6-1520-47BB-BBAB-5678701D25D8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1" y="204787"/>
            <a:ext cx="300970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204789"/>
            <a:ext cx="5112416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21" y="1076327"/>
            <a:ext cx="300970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6767" indent="0">
              <a:buNone/>
              <a:defRPr sz="1000"/>
            </a:lvl2pPr>
            <a:lvl3pPr marL="793535" indent="0">
              <a:buNone/>
              <a:defRPr sz="900"/>
            </a:lvl3pPr>
            <a:lvl4pPr marL="1190302" indent="0">
              <a:buNone/>
              <a:defRPr sz="800"/>
            </a:lvl4pPr>
            <a:lvl5pPr marL="1587070" indent="0">
              <a:buNone/>
              <a:defRPr sz="800"/>
            </a:lvl5pPr>
            <a:lvl6pPr marL="1983835" indent="0">
              <a:buNone/>
              <a:defRPr sz="800"/>
            </a:lvl6pPr>
            <a:lvl7pPr marL="2380603" indent="0">
              <a:buNone/>
              <a:defRPr sz="800"/>
            </a:lvl7pPr>
            <a:lvl8pPr marL="2777370" indent="0">
              <a:buNone/>
              <a:defRPr sz="800"/>
            </a:lvl8pPr>
            <a:lvl9pPr marL="317413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17E525-3F7F-4CAD-A752-A20504BC0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0CEE0AF-A40A-4829-A5B3-F68DA4C9D882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22" y="3600451"/>
            <a:ext cx="5485796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22" y="459581"/>
            <a:ext cx="5485796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6767" indent="0">
              <a:buNone/>
              <a:defRPr sz="2400"/>
            </a:lvl2pPr>
            <a:lvl3pPr marL="793535" indent="0">
              <a:buNone/>
              <a:defRPr sz="2100"/>
            </a:lvl3pPr>
            <a:lvl4pPr marL="1190302" indent="0">
              <a:buNone/>
              <a:defRPr sz="1700"/>
            </a:lvl4pPr>
            <a:lvl5pPr marL="1587070" indent="0">
              <a:buNone/>
              <a:defRPr sz="1700"/>
            </a:lvl5pPr>
            <a:lvl6pPr marL="1983835" indent="0">
              <a:buNone/>
              <a:defRPr sz="1700"/>
            </a:lvl6pPr>
            <a:lvl7pPr marL="2380603" indent="0">
              <a:buNone/>
              <a:defRPr sz="1700"/>
            </a:lvl7pPr>
            <a:lvl8pPr marL="2777370" indent="0">
              <a:buNone/>
              <a:defRPr sz="1700"/>
            </a:lvl8pPr>
            <a:lvl9pPr marL="3174138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22" y="4025504"/>
            <a:ext cx="5485796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6767" indent="0">
              <a:buNone/>
              <a:defRPr sz="1000"/>
            </a:lvl2pPr>
            <a:lvl3pPr marL="793535" indent="0">
              <a:buNone/>
              <a:defRPr sz="900"/>
            </a:lvl3pPr>
            <a:lvl4pPr marL="1190302" indent="0">
              <a:buNone/>
              <a:defRPr sz="800"/>
            </a:lvl4pPr>
            <a:lvl5pPr marL="1587070" indent="0">
              <a:buNone/>
              <a:defRPr sz="800"/>
            </a:lvl5pPr>
            <a:lvl6pPr marL="1983835" indent="0">
              <a:buNone/>
              <a:defRPr sz="800"/>
            </a:lvl6pPr>
            <a:lvl7pPr marL="2380603" indent="0">
              <a:buNone/>
              <a:defRPr sz="800"/>
            </a:lvl7pPr>
            <a:lvl8pPr marL="2777370" indent="0">
              <a:buNone/>
              <a:defRPr sz="800"/>
            </a:lvl8pPr>
            <a:lvl9pPr marL="317413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316139-9152-46EE-A2F0-C1E9ECA653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BF81431-D21A-4133-8805-6E7656F6F793}" type="datetime4">
              <a:rPr lang="en-US"/>
              <a:pPr/>
              <a:t>May 21,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gray">
          <a:xfrm>
            <a:off x="433845" y="286942"/>
            <a:ext cx="8271775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9676" rIns="79354" bIns="39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gray">
          <a:xfrm>
            <a:off x="433845" y="958455"/>
            <a:ext cx="8271775" cy="37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55010" y="4900613"/>
            <a:ext cx="2758769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600" smtClean="0">
                <a:solidFill>
                  <a:srgbClr val="7C848A"/>
                </a:solidFill>
                <a:cs typeface="Arial" charset="0"/>
              </a:rPr>
              <a:t>© 2014 Marsh USA Inc.</a:t>
            </a:r>
            <a:endParaRPr lang="en-US" sz="600">
              <a:solidFill>
                <a:srgbClr val="7C848A"/>
              </a:solidFill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gray">
          <a:xfrm>
            <a:off x="8276311" y="4862513"/>
            <a:ext cx="42628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FB5AEE47-8841-489D-AEC9-0DFD2F32C8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gray">
          <a:xfrm>
            <a:off x="4058795" y="4888053"/>
            <a:ext cx="1027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600">
                <a:solidFill>
                  <a:srgbClr val="7C848A"/>
                </a:solidFill>
                <a:cs typeface="Arial" charset="0"/>
              </a:defRPr>
            </a:lvl1pPr>
          </a:lstStyle>
          <a:p>
            <a:fld id="{BB94B242-C5CE-495B-B489-285EBC03FD43}" type="datetime4">
              <a:rPr lang="en-US" smtClean="0"/>
              <a:pPr/>
              <a:t>May 21, 2019</a:t>
            </a:fld>
            <a:endParaRPr lang="en-US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55008" y="4900613"/>
            <a:ext cx="27512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600" dirty="0" smtClean="0">
                <a:solidFill>
                  <a:schemeClr val="bg2"/>
                </a:solidFill>
              </a:rPr>
              <a:t>MARSH</a:t>
            </a:r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64229" y="4884481"/>
            <a:ext cx="573370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" y="0"/>
            <a:ext cx="9142489" cy="219076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79354" bIns="39676" numCol="1" spcCol="0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93535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" y="1"/>
            <a:ext cx="9142489" cy="32385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79354" bIns="39676" numCol="1" spcCol="0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93535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usiness"/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gray">
          <a:xfrm>
            <a:off x="3196394" y="4900613"/>
            <a:ext cx="27512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600" dirty="0" smtClean="0">
                <a:solidFill>
                  <a:schemeClr val="bg2"/>
                </a:solidFill>
              </a:rPr>
              <a:t>This document is for internal distribution to Marsh colleagues only</a:t>
            </a:r>
            <a:endParaRPr lang="en-US" sz="6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5pPr>
      <a:lvl6pPr marL="396767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6pPr>
      <a:lvl7pPr marL="793535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7pPr>
      <a:lvl8pPr marL="119030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8pPr>
      <a:lvl9pPr marL="158707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charset="0"/>
        </a:defRPr>
      </a:lvl9pPr>
    </p:titleStyle>
    <p:bodyStyle>
      <a:lvl1pPr marL="176341" indent="-176341" algn="l" rtl="0" eaLnBrk="1" fontAlgn="base" hangingPunct="1">
        <a:spcBef>
          <a:spcPct val="6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40852" indent="-242469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595151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  <a:ea typeface="+mn-ea"/>
        </a:defRPr>
      </a:lvl3pPr>
      <a:lvl4pPr marL="749449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  <a:ea typeface="+mn-ea"/>
        </a:defRPr>
      </a:lvl4pPr>
      <a:lvl5pPr marL="903748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  <a:ea typeface="+mn-ea"/>
        </a:defRPr>
      </a:lvl5pPr>
      <a:lvl6pPr marL="1300515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  <a:ea typeface="+mn-ea"/>
        </a:defRPr>
      </a:lvl6pPr>
      <a:lvl7pPr marL="1697282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  <a:ea typeface="+mn-ea"/>
        </a:defRPr>
      </a:lvl7pPr>
      <a:lvl8pPr marL="2094049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  <a:ea typeface="+mn-ea"/>
        </a:defRPr>
      </a:lvl8pPr>
      <a:lvl9pPr marL="2490817" indent="-154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67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535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302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070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835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603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370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138" algn="l" defTabSz="7935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835" y="951311"/>
            <a:ext cx="7840953" cy="317651"/>
          </a:xfrm>
        </p:spPr>
        <p:txBody>
          <a:bodyPr/>
          <a:lstStyle/>
          <a:p>
            <a:r>
              <a:rPr lang="en-GB" dirty="0" smtClean="0"/>
              <a:t>Marsh-JLT Speciality - SPECIE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75918" y="1479948"/>
            <a:ext cx="4621129" cy="204351"/>
          </a:xfrm>
        </p:spPr>
        <p:txBody>
          <a:bodyPr/>
          <a:lstStyle/>
          <a:p>
            <a:r>
              <a:rPr lang="en-GB" dirty="0" smtClean="0"/>
              <a:t>Charles Turner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8151" y="323851"/>
            <a:ext cx="4629150" cy="437515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000" b="1" u="sng" dirty="0" smtClean="0">
                <a:solidFill>
                  <a:srgbClr val="002060"/>
                </a:solidFill>
              </a:rPr>
              <a:t>Market Exclusions: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War</a:t>
            </a:r>
            <a:r>
              <a:rPr lang="en-GB" sz="3000" dirty="0" smtClean="0">
                <a:solidFill>
                  <a:srgbClr val="002060"/>
                </a:solidFill>
              </a:rPr>
              <a:t> – Spanish Civil War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Nuclear</a:t>
            </a:r>
            <a:r>
              <a:rPr lang="en-GB" sz="3000" dirty="0" smtClean="0">
                <a:solidFill>
                  <a:srgbClr val="002060"/>
                </a:solidFill>
              </a:rPr>
              <a:t> - WWII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Terrorism</a:t>
            </a:r>
            <a:r>
              <a:rPr lang="en-GB" sz="3000" dirty="0" smtClean="0">
                <a:solidFill>
                  <a:srgbClr val="002060"/>
                </a:solidFill>
              </a:rPr>
              <a:t> – 9/11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Cyber</a:t>
            </a:r>
            <a:r>
              <a:rPr lang="en-GB" sz="3000" dirty="0" smtClean="0">
                <a:solidFill>
                  <a:srgbClr val="002060"/>
                </a:solidFill>
              </a:rPr>
              <a:t>*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991099" y="476250"/>
            <a:ext cx="4152901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endParaRPr lang="en-GB" kern="0" dirty="0" smtClean="0"/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30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3000" kern="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3000" kern="0" dirty="0" smtClean="0">
                <a:solidFill>
                  <a:srgbClr val="002060"/>
                </a:solidFill>
              </a:rPr>
              <a:t>Aggregation concerns: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986212" y="2536824"/>
            <a:ext cx="1143000" cy="428625"/>
          </a:xfrm>
          <a:prstGeom prst="rightArrow">
            <a:avLst/>
          </a:prstGeom>
          <a:noFill/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4991099" y="3143250"/>
            <a:ext cx="415290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3000" kern="0" dirty="0" smtClean="0">
                <a:solidFill>
                  <a:srgbClr val="002060"/>
                </a:solidFill>
              </a:rPr>
              <a:t>Lower limits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4991099" y="3624261"/>
            <a:ext cx="415290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3000" kern="0" dirty="0" smtClean="0">
                <a:solidFill>
                  <a:srgbClr val="002060"/>
                </a:solidFill>
              </a:rPr>
              <a:t>Narrow wordings</a:t>
            </a:r>
          </a:p>
        </p:txBody>
      </p:sp>
    </p:spTree>
    <p:extLst>
      <p:ext uri="{BB962C8B-B14F-4D97-AF65-F5344CB8AC3E}">
        <p14:creationId xmlns:p14="http://schemas.microsoft.com/office/powerpoint/2010/main" val="30939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45" y="447675"/>
            <a:ext cx="8271775" cy="4251724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b="1" u="sng" dirty="0" smtClean="0">
                <a:solidFill>
                  <a:srgbClr val="002060"/>
                </a:solidFill>
              </a:rPr>
              <a:t>Cyber in Specie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sz="3000" dirty="0" smtClean="0">
                <a:solidFill>
                  <a:srgbClr val="002060"/>
                </a:solidFill>
              </a:rPr>
              <a:t>Evolving exposures</a:t>
            </a:r>
          </a:p>
          <a:p>
            <a:r>
              <a:rPr lang="en-GB" sz="3000" dirty="0" smtClean="0">
                <a:solidFill>
                  <a:srgbClr val="002060"/>
                </a:solidFill>
              </a:rPr>
              <a:t>Q: Is a Cyber policy my solution?</a:t>
            </a:r>
          </a:p>
          <a:p>
            <a:r>
              <a:rPr lang="en-GB" sz="3000" dirty="0" smtClean="0">
                <a:solidFill>
                  <a:srgbClr val="002060"/>
                </a:solidFill>
              </a:rPr>
              <a:t>A:…not </a:t>
            </a:r>
            <a:r>
              <a:rPr lang="en-GB" sz="3000" smtClean="0">
                <a:solidFill>
                  <a:srgbClr val="002060"/>
                </a:solidFill>
              </a:rPr>
              <a:t>in isolation</a:t>
            </a:r>
            <a:endParaRPr lang="en-GB" sz="3000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ACC3967-E6EB-473C-A7A0-1943D5584BD0}" type="datetime4">
              <a:rPr lang="en-US" smtClean="0"/>
              <a:pPr/>
              <a:t>May 21, 2019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448050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6" y="581025"/>
            <a:ext cx="3495675" cy="714375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b="1" u="sng" dirty="0" smtClean="0">
                <a:solidFill>
                  <a:srgbClr val="002060"/>
                </a:solidFill>
              </a:rPr>
              <a:t>Market Clauses:</a:t>
            </a:r>
            <a:endParaRPr lang="en-GB" sz="30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3000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1500" b="1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2657476" y="1728785"/>
            <a:ext cx="3495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2500" kern="0" dirty="0" smtClean="0">
                <a:solidFill>
                  <a:srgbClr val="002060"/>
                </a:solidFill>
              </a:rPr>
              <a:t>CL380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4800600" y="2771775"/>
            <a:ext cx="4095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2500" b="1" u="sng" kern="0" dirty="0" smtClean="0">
                <a:solidFill>
                  <a:srgbClr val="002060"/>
                </a:solidFill>
              </a:rPr>
              <a:t>JSC2015/005:</a:t>
            </a:r>
          </a:p>
          <a:p>
            <a:pPr algn="ctr">
              <a:lnSpc>
                <a:spcPct val="100000"/>
              </a:lnSpc>
            </a:pPr>
            <a:r>
              <a:rPr lang="en-GB" sz="2500" kern="0" dirty="0" smtClean="0">
                <a:solidFill>
                  <a:srgbClr val="002060"/>
                </a:solidFill>
              </a:rPr>
              <a:t>Theft, robbery &amp; hold up</a:t>
            </a:r>
          </a:p>
          <a:p>
            <a:pPr algn="ctr">
              <a:lnSpc>
                <a:spcPct val="100000"/>
              </a:lnSpc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90550" y="2800350"/>
            <a:ext cx="34956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341" indent="-176341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52" indent="-24246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2pPr>
            <a:lvl3pPr marL="595151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3pPr>
            <a:lvl4pPr marL="7494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903748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1300515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697282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094049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2490817" indent="-15429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GB" sz="2500" b="1" u="sng" kern="0" dirty="0" smtClean="0">
                <a:solidFill>
                  <a:srgbClr val="002060"/>
                </a:solidFill>
              </a:rPr>
              <a:t>JS2018-001:</a:t>
            </a:r>
          </a:p>
          <a:p>
            <a:pPr>
              <a:lnSpc>
                <a:spcPct val="100000"/>
              </a:lnSpc>
            </a:pPr>
            <a:r>
              <a:rPr lang="en-GB" sz="2500" kern="0" dirty="0" smtClean="0">
                <a:solidFill>
                  <a:srgbClr val="002060"/>
                </a:solidFill>
              </a:rPr>
              <a:t>‘’Targeted Attacks’’</a:t>
            </a:r>
          </a:p>
          <a:p>
            <a:pPr>
              <a:lnSpc>
                <a:spcPct val="100000"/>
              </a:lnSpc>
            </a:pPr>
            <a:r>
              <a:rPr lang="en-GB" sz="2500" kern="0" dirty="0" smtClean="0">
                <a:solidFill>
                  <a:srgbClr val="002060"/>
                </a:solidFill>
              </a:rPr>
              <a:t>Onus on Insured</a:t>
            </a:r>
          </a:p>
          <a:p>
            <a:pPr algn="ctr">
              <a:lnSpc>
                <a:spcPct val="100000"/>
              </a:lnSpc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GB" sz="2500" b="1" u="sng" kern="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7175" y="4876800"/>
            <a:ext cx="2390775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10075" y="1200150"/>
            <a:ext cx="1" cy="419100"/>
          </a:xfrm>
          <a:prstGeom prst="straightConnector1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 rot="10800000" flipV="1">
            <a:off x="3448053" y="2102641"/>
            <a:ext cx="1014411" cy="916783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/>
          <p:nvPr/>
        </p:nvCxnSpPr>
        <p:spPr bwMode="auto">
          <a:xfrm>
            <a:off x="4462463" y="2102642"/>
            <a:ext cx="1014412" cy="916783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3686175" y="1924050"/>
            <a:ext cx="1552575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05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ACTION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3846" y="958455"/>
            <a:ext cx="4595354" cy="2880119"/>
          </a:xfrm>
          <a:solidFill>
            <a:schemeClr val="tx1">
              <a:alpha val="85000"/>
            </a:schemeClr>
          </a:solidFill>
          <a:ln w="41275">
            <a:solidFill>
              <a:schemeClr val="bg1"/>
            </a:solidFill>
          </a:ln>
        </p:spPr>
        <p:txBody>
          <a:bodyPr lIns="108000" tIns="108000" rIns="108000" bIns="108000"/>
          <a:lstStyle/>
          <a:p>
            <a:pPr marL="0" indent="0" algn="ctr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WHAT SOLUTIONS ARE OUT THERE?</a:t>
            </a:r>
          </a:p>
          <a:p>
            <a:pPr marL="0" indent="0" algn="ctr">
              <a:buNone/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</a:rPr>
              <a:t>Work with your broker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</a:rPr>
              <a:t>Lobby for clarity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</a:rPr>
              <a:t>Specie/Cyber/Crime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</a:rPr>
              <a:t>Align placements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ThumbNailFile&gt;C:\Documents and Settings\ukbedtst01\Local Settings\Application Data\MMC\ILM\Recent\T0D1000071.jpg&lt;/ThumbNailFile&gt;&#10;  &lt;Usage&gt;PowerPointTitle&lt;/Usage&gt;&#10;  &lt;PaletteName&gt;Sapphire&lt;/PaletteName&gt;&#10;  &lt;Design&gt;&#10;    &lt;FocalNumber&gt;3&lt;/FocalNumber&gt;&#10;    &lt;Facets&gt;&#10;      &lt;SideOfTick&gt;Left&lt;/SideOfTick&gt;&#10;      &lt;TickPosition&gt;&#10;        &lt;X&gt;0&lt;/X&gt;&#10;        &lt;Y&gt;3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A6E2EF&lt;/Colour&gt;&#10;      &lt;ColourNumber&gt;3&lt;/ColourNumber&gt;&#10;    &lt;/Facets&gt;&#10;    &lt;Facets&gt;&#10;      &lt;SideOfTick&gt;Right&lt;/SideOfTick&gt;&#10;      &lt;TickPosition&gt;&#10;        &lt;X&gt;21&lt;/X&gt;&#10;        &lt;Y&gt;0&lt;/Y&gt;&#10;      &lt;/TickPosition&gt;&#10;      &lt;EndTickPosition&gt;&#10;        &lt;X&gt;0&lt;/X&gt;&#10;        &lt;Y&gt;0&lt;/Y&gt;&#10;      &lt;/EndTickPosition&gt;&#10;      &lt;FacetNumber&gt;4&lt;/FacetNumber&gt;&#10;      &lt;Brightness&gt;0&lt;/Brightness&gt;&#10;      &lt;Colour /&gt;&#10;      &lt;ColourNumber&gt;-1&lt;/ColourNumber&gt;&#10;    &lt;/Facets&gt;&#10;    &lt;Facets&gt;&#10;      &lt;SideOfTick&gt;Left&lt;/SideOfTick&gt;&#10;      &lt;TickPosition&gt;&#10;        &lt;X&gt;0&lt;/X&gt;&#10;        &lt;Y&gt;7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6D9E&lt;/Colour&gt;&#10;      &lt;ColourNumber&gt;1&lt;/ColourNumber&gt;&#10;    &lt;/Facets&gt;&#10;    &lt;Facets&gt;&#10;      &lt;SideOfTick&gt;Bottom&lt;/SideOfTick&gt;&#10;      &lt;TickPosition&gt;&#10;        &lt;X&gt;16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2C77&lt;/Colour&gt;&#10;      &lt;ColourNumber&gt;0&lt;/ColourNumber&gt;&#10;    &lt;/Facets&gt;&#10;    &lt;Facets&gt;&#10;      &lt;SideOfTick&gt;Right&lt;/SideOfTick&gt;&#10;      &lt;TickPosition&gt;&#10;        &lt;X&gt;21&lt;/X&gt;&#10;        &lt;Y&gt;7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00A8C8&lt;/Colour&gt;&#10;      &lt;ColourNumber&gt;2&lt;/ColourNumber&gt;&#10;    &lt;/Facets&gt;&#10;    &lt;SectionColour&gt;#002C77&lt;/SectionColour&gt;&#10;    &lt;SectionColourNumber&gt;0&lt;/SectionColourNumber&gt;&#10;    &lt;SectionBrightness&gt;0&lt;/SectionBrightness&gt;&#10;  &lt;/Design&gt;&#10;&lt;/ImageControl&gt;"/>
  <p:tag name="MMC_PRESENTATIONTYPE" val="2"/>
</p:tagLst>
</file>

<file path=ppt/theme/theme1.xml><?xml version="1.0" encoding="utf-8"?>
<a:theme xmlns:a="http://schemas.openxmlformats.org/drawingml/2006/main" name="MAR_16-9 Template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MAR_16-9 Template</Template>
  <TotalTime>2791</TotalTime>
  <Words>89</Words>
  <Application>Microsoft Office PowerPoint</Application>
  <PresentationFormat>On-screen Show (16:9)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MAR_16-9 Template</vt:lpstr>
      <vt:lpstr>Marsh-JLT Speciality - SPECIE</vt:lpstr>
      <vt:lpstr>PowerPoint Presentation</vt:lpstr>
      <vt:lpstr>PowerPoint Presentation</vt:lpstr>
      <vt:lpstr>PowerPoint Presentation</vt:lpstr>
      <vt:lpstr>CALL FOR ACTION</vt:lpstr>
    </vt:vector>
  </TitlesOfParts>
  <Company>Marsh &amp; McLennan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</dc:title>
  <dc:creator>Nicola Hutton</dc:creator>
  <cp:lastModifiedBy>T. Lebeaux</cp:lastModifiedBy>
  <cp:revision>200</cp:revision>
  <cp:lastPrinted>2019-03-14T08:09:10Z</cp:lastPrinted>
  <dcterms:created xsi:type="dcterms:W3CDTF">2019-01-21T10:02:16Z</dcterms:created>
  <dcterms:modified xsi:type="dcterms:W3CDTF">2019-05-21T05:33:29Z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SmallWedge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</Properties>
</file>