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1"/>
  </p:notesMasterIdLst>
  <p:handoutMasterIdLst>
    <p:handoutMasterId r:id="rId22"/>
  </p:handoutMasterIdLst>
  <p:sldIdLst>
    <p:sldId id="256" r:id="rId6"/>
    <p:sldId id="266" r:id="rId7"/>
    <p:sldId id="261" r:id="rId8"/>
    <p:sldId id="287" r:id="rId9"/>
    <p:sldId id="269" r:id="rId10"/>
    <p:sldId id="270" r:id="rId11"/>
    <p:sldId id="272" r:id="rId12"/>
    <p:sldId id="263" r:id="rId13"/>
    <p:sldId id="264" r:id="rId14"/>
    <p:sldId id="268" r:id="rId15"/>
    <p:sldId id="274" r:id="rId16"/>
    <p:sldId id="284" r:id="rId17"/>
    <p:sldId id="290" r:id="rId18"/>
    <p:sldId id="291" r:id="rId19"/>
    <p:sldId id="279" r:id="rId20"/>
  </p:sldIdLst>
  <p:sldSz cx="12192000" cy="6858000"/>
  <p:notesSz cx="6669088"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5995" autoAdjust="0"/>
  </p:normalViewPr>
  <p:slideViewPr>
    <p:cSldViewPr snapToGrid="0">
      <p:cViewPr varScale="1">
        <p:scale>
          <a:sx n="83" d="100"/>
          <a:sy n="83"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Blad1!$B$1</c:f>
              <c:strCache>
                <c:ptCount val="1"/>
                <c:pt idx="0">
                  <c:v>Nominal amount,  SEK bn
(left axis) </c:v>
                </c:pt>
              </c:strCache>
            </c:strRef>
          </c:tx>
          <c:spPr>
            <a:ln w="38100"/>
          </c:spPr>
          <c:marker>
            <c:symbol val="none"/>
          </c:marker>
          <c:cat>
            <c:numRef>
              <c:f>Blad1!$A$2:$A$70</c:f>
              <c:numCache>
                <c:formatCode>yyyy</c:formatCode>
                <c:ptCount val="69"/>
                <c:pt idx="0">
                  <c:v>18628</c:v>
                </c:pt>
                <c:pt idx="1">
                  <c:v>18993</c:v>
                </c:pt>
                <c:pt idx="2">
                  <c:v>19359</c:v>
                </c:pt>
                <c:pt idx="3">
                  <c:v>19724</c:v>
                </c:pt>
                <c:pt idx="4">
                  <c:v>20089</c:v>
                </c:pt>
                <c:pt idx="5">
                  <c:v>20454</c:v>
                </c:pt>
                <c:pt idx="6">
                  <c:v>20820</c:v>
                </c:pt>
                <c:pt idx="7">
                  <c:v>21185</c:v>
                </c:pt>
                <c:pt idx="8">
                  <c:v>21550</c:v>
                </c:pt>
                <c:pt idx="9">
                  <c:v>21915</c:v>
                </c:pt>
                <c:pt idx="10">
                  <c:v>22281</c:v>
                </c:pt>
                <c:pt idx="11">
                  <c:v>22646</c:v>
                </c:pt>
                <c:pt idx="12">
                  <c:v>23011</c:v>
                </c:pt>
                <c:pt idx="13">
                  <c:v>23376</c:v>
                </c:pt>
                <c:pt idx="14">
                  <c:v>23742</c:v>
                </c:pt>
                <c:pt idx="15">
                  <c:v>24107</c:v>
                </c:pt>
                <c:pt idx="16">
                  <c:v>24472</c:v>
                </c:pt>
                <c:pt idx="17">
                  <c:v>24837</c:v>
                </c:pt>
                <c:pt idx="18">
                  <c:v>25203</c:v>
                </c:pt>
                <c:pt idx="19">
                  <c:v>25568</c:v>
                </c:pt>
                <c:pt idx="20">
                  <c:v>25933</c:v>
                </c:pt>
                <c:pt idx="21">
                  <c:v>26298</c:v>
                </c:pt>
                <c:pt idx="22">
                  <c:v>26664</c:v>
                </c:pt>
                <c:pt idx="23">
                  <c:v>27029</c:v>
                </c:pt>
                <c:pt idx="24">
                  <c:v>27394</c:v>
                </c:pt>
                <c:pt idx="25">
                  <c:v>27759</c:v>
                </c:pt>
                <c:pt idx="26">
                  <c:v>28125</c:v>
                </c:pt>
                <c:pt idx="27">
                  <c:v>28490</c:v>
                </c:pt>
                <c:pt idx="28">
                  <c:v>28855</c:v>
                </c:pt>
                <c:pt idx="29">
                  <c:v>29220</c:v>
                </c:pt>
                <c:pt idx="30">
                  <c:v>29586</c:v>
                </c:pt>
                <c:pt idx="31">
                  <c:v>29951</c:v>
                </c:pt>
                <c:pt idx="32">
                  <c:v>30316</c:v>
                </c:pt>
                <c:pt idx="33">
                  <c:v>30681</c:v>
                </c:pt>
                <c:pt idx="34">
                  <c:v>31047</c:v>
                </c:pt>
                <c:pt idx="35">
                  <c:v>31412</c:v>
                </c:pt>
                <c:pt idx="36">
                  <c:v>31777</c:v>
                </c:pt>
                <c:pt idx="37">
                  <c:v>32142</c:v>
                </c:pt>
                <c:pt idx="38">
                  <c:v>32508</c:v>
                </c:pt>
                <c:pt idx="39">
                  <c:v>32873</c:v>
                </c:pt>
                <c:pt idx="40">
                  <c:v>33238</c:v>
                </c:pt>
                <c:pt idx="41">
                  <c:v>33603</c:v>
                </c:pt>
                <c:pt idx="42">
                  <c:v>33969</c:v>
                </c:pt>
                <c:pt idx="43">
                  <c:v>34334</c:v>
                </c:pt>
                <c:pt idx="44">
                  <c:v>34699</c:v>
                </c:pt>
                <c:pt idx="45">
                  <c:v>35064</c:v>
                </c:pt>
                <c:pt idx="46">
                  <c:v>35430</c:v>
                </c:pt>
                <c:pt idx="47">
                  <c:v>35795</c:v>
                </c:pt>
                <c:pt idx="48">
                  <c:v>36160</c:v>
                </c:pt>
                <c:pt idx="49">
                  <c:v>36525</c:v>
                </c:pt>
                <c:pt idx="50">
                  <c:v>36891</c:v>
                </c:pt>
                <c:pt idx="51">
                  <c:v>37256</c:v>
                </c:pt>
                <c:pt idx="52">
                  <c:v>37621</c:v>
                </c:pt>
                <c:pt idx="53">
                  <c:v>37986</c:v>
                </c:pt>
                <c:pt idx="54">
                  <c:v>38352</c:v>
                </c:pt>
                <c:pt idx="55">
                  <c:v>38717</c:v>
                </c:pt>
                <c:pt idx="56">
                  <c:v>39082</c:v>
                </c:pt>
                <c:pt idx="57">
                  <c:v>39447</c:v>
                </c:pt>
                <c:pt idx="58">
                  <c:v>39813</c:v>
                </c:pt>
                <c:pt idx="59">
                  <c:v>40178</c:v>
                </c:pt>
                <c:pt idx="60">
                  <c:v>40543</c:v>
                </c:pt>
                <c:pt idx="61">
                  <c:v>40908</c:v>
                </c:pt>
                <c:pt idx="62">
                  <c:v>41274</c:v>
                </c:pt>
                <c:pt idx="63">
                  <c:v>41639</c:v>
                </c:pt>
                <c:pt idx="64">
                  <c:v>42004</c:v>
                </c:pt>
                <c:pt idx="65">
                  <c:v>42369</c:v>
                </c:pt>
                <c:pt idx="66">
                  <c:v>42735</c:v>
                </c:pt>
                <c:pt idx="67" formatCode="General">
                  <c:v>2017</c:v>
                </c:pt>
                <c:pt idx="68" formatCode="General">
                  <c:v>2018</c:v>
                </c:pt>
              </c:numCache>
            </c:numRef>
          </c:cat>
          <c:val>
            <c:numRef>
              <c:f>Blad1!$B$2:$B$70</c:f>
              <c:numCache>
                <c:formatCode>General</c:formatCode>
                <c:ptCount val="69"/>
                <c:pt idx="0">
                  <c:v>3.2719999999999998</c:v>
                </c:pt>
                <c:pt idx="1">
                  <c:v>3.6349999999999998</c:v>
                </c:pt>
                <c:pt idx="2">
                  <c:v>4.1760000000000002</c:v>
                </c:pt>
                <c:pt idx="3">
                  <c:v>4.4740000000000002</c:v>
                </c:pt>
                <c:pt idx="4">
                  <c:v>4.6929999999999996</c:v>
                </c:pt>
                <c:pt idx="5">
                  <c:v>4.9530000000000003</c:v>
                </c:pt>
                <c:pt idx="6">
                  <c:v>5.2110000000000003</c:v>
                </c:pt>
                <c:pt idx="7">
                  <c:v>5.4779999999999998</c:v>
                </c:pt>
                <c:pt idx="8">
                  <c:v>5.5960000000000001</c:v>
                </c:pt>
                <c:pt idx="9">
                  <c:v>5.7519999999999998</c:v>
                </c:pt>
                <c:pt idx="10">
                  <c:v>5.9880000000000004</c:v>
                </c:pt>
                <c:pt idx="11">
                  <c:v>6.3082066402579704</c:v>
                </c:pt>
                <c:pt idx="12">
                  <c:v>6.6231955963164078</c:v>
                </c:pt>
                <c:pt idx="13">
                  <c:v>7.1537120950235691</c:v>
                </c:pt>
                <c:pt idx="14">
                  <c:v>7.590441153569226</c:v>
                </c:pt>
                <c:pt idx="15">
                  <c:v>8.0084794767090308</c:v>
                </c:pt>
                <c:pt idx="16">
                  <c:v>8.4234304908755497</c:v>
                </c:pt>
                <c:pt idx="17">
                  <c:v>8.9140622952791553</c:v>
                </c:pt>
                <c:pt idx="18">
                  <c:v>9.5545537460618206</c:v>
                </c:pt>
                <c:pt idx="19">
                  <c:v>10.084986803985919</c:v>
                </c:pt>
                <c:pt idx="20">
                  <c:v>10.498185561708137</c:v>
                </c:pt>
                <c:pt idx="21">
                  <c:v>11.297131059525231</c:v>
                </c:pt>
                <c:pt idx="22">
                  <c:v>12.575276974466457</c:v>
                </c:pt>
                <c:pt idx="23">
                  <c:v>13.699724967007779</c:v>
                </c:pt>
                <c:pt idx="24">
                  <c:v>15.509221788486785</c:v>
                </c:pt>
                <c:pt idx="25">
                  <c:v>17.474585992725306</c:v>
                </c:pt>
                <c:pt idx="26">
                  <c:v>19.886441827127715</c:v>
                </c:pt>
                <c:pt idx="27">
                  <c:v>21.759437084516779</c:v>
                </c:pt>
                <c:pt idx="28">
                  <c:v>24.367128436765324</c:v>
                </c:pt>
                <c:pt idx="29">
                  <c:v>27.299821639039717</c:v>
                </c:pt>
                <c:pt idx="30">
                  <c:v>29.604456067207675</c:v>
                </c:pt>
                <c:pt idx="31">
                  <c:v>32.223452250000001</c:v>
                </c:pt>
                <c:pt idx="32">
                  <c:v>34.403186750000003</c:v>
                </c:pt>
                <c:pt idx="33">
                  <c:v>36.921542166666669</c:v>
                </c:pt>
                <c:pt idx="34">
                  <c:v>39.53175808333333</c:v>
                </c:pt>
                <c:pt idx="35">
                  <c:v>41.129537583333338</c:v>
                </c:pt>
                <c:pt idx="36">
                  <c:v>43.454535333333332</c:v>
                </c:pt>
                <c:pt idx="37">
                  <c:v>46.222125333333331</c:v>
                </c:pt>
                <c:pt idx="38">
                  <c:v>48.158858750000007</c:v>
                </c:pt>
                <c:pt idx="39">
                  <c:v>51.776848499999993</c:v>
                </c:pt>
                <c:pt idx="40">
                  <c:v>55.256025666666659</c:v>
                </c:pt>
                <c:pt idx="41">
                  <c:v>57.556818249999992</c:v>
                </c:pt>
                <c:pt idx="42">
                  <c:v>59.157933750000005</c:v>
                </c:pt>
                <c:pt idx="43">
                  <c:v>60.31528016666666</c:v>
                </c:pt>
                <c:pt idx="44">
                  <c:v>63.10283183333334</c:v>
                </c:pt>
                <c:pt idx="45">
                  <c:v>64.330653999999996</c:v>
                </c:pt>
                <c:pt idx="46">
                  <c:v>65.356347666666665</c:v>
                </c:pt>
                <c:pt idx="47">
                  <c:v>68.581583333333327</c:v>
                </c:pt>
                <c:pt idx="48">
                  <c:v>71.783000000000001</c:v>
                </c:pt>
                <c:pt idx="49">
                  <c:v>77.628</c:v>
                </c:pt>
                <c:pt idx="50">
                  <c:v>82.626000000000005</c:v>
                </c:pt>
                <c:pt idx="51">
                  <c:v>87.662000000000006</c:v>
                </c:pt>
                <c:pt idx="52">
                  <c:v>89.921492333333333</c:v>
                </c:pt>
                <c:pt idx="53">
                  <c:v>92.578477898166682</c:v>
                </c:pt>
                <c:pt idx="54">
                  <c:v>93.829334692916674</c:v>
                </c:pt>
                <c:pt idx="55">
                  <c:v>96.342463038333321</c:v>
                </c:pt>
                <c:pt idx="56">
                  <c:v>96.54068439225</c:v>
                </c:pt>
                <c:pt idx="57">
                  <c:v>97.018606736583337</c:v>
                </c:pt>
                <c:pt idx="58">
                  <c:v>96.688147583750009</c:v>
                </c:pt>
                <c:pt idx="59">
                  <c:v>96.555000000000007</c:v>
                </c:pt>
                <c:pt idx="60">
                  <c:v>95.451999999999998</c:v>
                </c:pt>
                <c:pt idx="61">
                  <c:v>90.67</c:v>
                </c:pt>
                <c:pt idx="62">
                  <c:v>86.816000000000003</c:v>
                </c:pt>
                <c:pt idx="63">
                  <c:v>84.373000000000005</c:v>
                </c:pt>
                <c:pt idx="64">
                  <c:v>78.164000000000001</c:v>
                </c:pt>
                <c:pt idx="65">
                  <c:v>74.873999999999995</c:v>
                </c:pt>
                <c:pt idx="66">
                  <c:v>63.182000000000002</c:v>
                </c:pt>
                <c:pt idx="67">
                  <c:v>55.564</c:v>
                </c:pt>
                <c:pt idx="68">
                  <c:v>58</c:v>
                </c:pt>
              </c:numCache>
            </c:numRef>
          </c:val>
          <c:smooth val="0"/>
          <c:extLst>
            <c:ext xmlns:c16="http://schemas.microsoft.com/office/drawing/2014/chart" uri="{C3380CC4-5D6E-409C-BE32-E72D297353CC}">
              <c16:uniqueId val="{00000000-CA70-4789-9F57-49A67CD9353A}"/>
            </c:ext>
          </c:extLst>
        </c:ser>
        <c:dLbls>
          <c:showLegendKey val="0"/>
          <c:showVal val="0"/>
          <c:showCatName val="0"/>
          <c:showSerName val="0"/>
          <c:showPercent val="0"/>
          <c:showBubbleSize val="0"/>
        </c:dLbls>
        <c:marker val="1"/>
        <c:smooth val="0"/>
        <c:axId val="298982784"/>
        <c:axId val="299005056"/>
      </c:lineChart>
      <c:lineChart>
        <c:grouping val="standard"/>
        <c:varyColors val="0"/>
        <c:ser>
          <c:idx val="1"/>
          <c:order val="1"/>
          <c:tx>
            <c:strRef>
              <c:f>Blad1!$C$1</c:f>
              <c:strCache>
                <c:ptCount val="1"/>
                <c:pt idx="0">
                  <c:v>Share of GDP 
(right axis)</c:v>
                </c:pt>
              </c:strCache>
            </c:strRef>
          </c:tx>
          <c:spPr>
            <a:ln w="38100"/>
          </c:spPr>
          <c:marker>
            <c:symbol val="none"/>
          </c:marker>
          <c:cat>
            <c:numRef>
              <c:f>Blad1!$A$2:$A$70</c:f>
              <c:numCache>
                <c:formatCode>yyyy</c:formatCode>
                <c:ptCount val="69"/>
                <c:pt idx="0">
                  <c:v>18628</c:v>
                </c:pt>
                <c:pt idx="1">
                  <c:v>18993</c:v>
                </c:pt>
                <c:pt idx="2">
                  <c:v>19359</c:v>
                </c:pt>
                <c:pt idx="3">
                  <c:v>19724</c:v>
                </c:pt>
                <c:pt idx="4">
                  <c:v>20089</c:v>
                </c:pt>
                <c:pt idx="5">
                  <c:v>20454</c:v>
                </c:pt>
                <c:pt idx="6">
                  <c:v>20820</c:v>
                </c:pt>
                <c:pt idx="7">
                  <c:v>21185</c:v>
                </c:pt>
                <c:pt idx="8">
                  <c:v>21550</c:v>
                </c:pt>
                <c:pt idx="9">
                  <c:v>21915</c:v>
                </c:pt>
                <c:pt idx="10">
                  <c:v>22281</c:v>
                </c:pt>
                <c:pt idx="11">
                  <c:v>22646</c:v>
                </c:pt>
                <c:pt idx="12">
                  <c:v>23011</c:v>
                </c:pt>
                <c:pt idx="13">
                  <c:v>23376</c:v>
                </c:pt>
                <c:pt idx="14">
                  <c:v>23742</c:v>
                </c:pt>
                <c:pt idx="15">
                  <c:v>24107</c:v>
                </c:pt>
                <c:pt idx="16">
                  <c:v>24472</c:v>
                </c:pt>
                <c:pt idx="17">
                  <c:v>24837</c:v>
                </c:pt>
                <c:pt idx="18">
                  <c:v>25203</c:v>
                </c:pt>
                <c:pt idx="19">
                  <c:v>25568</c:v>
                </c:pt>
                <c:pt idx="20">
                  <c:v>25933</c:v>
                </c:pt>
                <c:pt idx="21">
                  <c:v>26298</c:v>
                </c:pt>
                <c:pt idx="22">
                  <c:v>26664</c:v>
                </c:pt>
                <c:pt idx="23">
                  <c:v>27029</c:v>
                </c:pt>
                <c:pt idx="24">
                  <c:v>27394</c:v>
                </c:pt>
                <c:pt idx="25">
                  <c:v>27759</c:v>
                </c:pt>
                <c:pt idx="26">
                  <c:v>28125</c:v>
                </c:pt>
                <c:pt idx="27">
                  <c:v>28490</c:v>
                </c:pt>
                <c:pt idx="28">
                  <c:v>28855</c:v>
                </c:pt>
                <c:pt idx="29">
                  <c:v>29220</c:v>
                </c:pt>
                <c:pt idx="30">
                  <c:v>29586</c:v>
                </c:pt>
                <c:pt idx="31">
                  <c:v>29951</c:v>
                </c:pt>
                <c:pt idx="32">
                  <c:v>30316</c:v>
                </c:pt>
                <c:pt idx="33">
                  <c:v>30681</c:v>
                </c:pt>
                <c:pt idx="34">
                  <c:v>31047</c:v>
                </c:pt>
                <c:pt idx="35">
                  <c:v>31412</c:v>
                </c:pt>
                <c:pt idx="36">
                  <c:v>31777</c:v>
                </c:pt>
                <c:pt idx="37">
                  <c:v>32142</c:v>
                </c:pt>
                <c:pt idx="38">
                  <c:v>32508</c:v>
                </c:pt>
                <c:pt idx="39">
                  <c:v>32873</c:v>
                </c:pt>
                <c:pt idx="40">
                  <c:v>33238</c:v>
                </c:pt>
                <c:pt idx="41">
                  <c:v>33603</c:v>
                </c:pt>
                <c:pt idx="42">
                  <c:v>33969</c:v>
                </c:pt>
                <c:pt idx="43">
                  <c:v>34334</c:v>
                </c:pt>
                <c:pt idx="44">
                  <c:v>34699</c:v>
                </c:pt>
                <c:pt idx="45">
                  <c:v>35064</c:v>
                </c:pt>
                <c:pt idx="46">
                  <c:v>35430</c:v>
                </c:pt>
                <c:pt idx="47">
                  <c:v>35795</c:v>
                </c:pt>
                <c:pt idx="48">
                  <c:v>36160</c:v>
                </c:pt>
                <c:pt idx="49">
                  <c:v>36525</c:v>
                </c:pt>
                <c:pt idx="50">
                  <c:v>36891</c:v>
                </c:pt>
                <c:pt idx="51">
                  <c:v>37256</c:v>
                </c:pt>
                <c:pt idx="52">
                  <c:v>37621</c:v>
                </c:pt>
                <c:pt idx="53">
                  <c:v>37986</c:v>
                </c:pt>
                <c:pt idx="54">
                  <c:v>38352</c:v>
                </c:pt>
                <c:pt idx="55">
                  <c:v>38717</c:v>
                </c:pt>
                <c:pt idx="56">
                  <c:v>39082</c:v>
                </c:pt>
                <c:pt idx="57">
                  <c:v>39447</c:v>
                </c:pt>
                <c:pt idx="58">
                  <c:v>39813</c:v>
                </c:pt>
                <c:pt idx="59">
                  <c:v>40178</c:v>
                </c:pt>
                <c:pt idx="60">
                  <c:v>40543</c:v>
                </c:pt>
                <c:pt idx="61">
                  <c:v>40908</c:v>
                </c:pt>
                <c:pt idx="62">
                  <c:v>41274</c:v>
                </c:pt>
                <c:pt idx="63">
                  <c:v>41639</c:v>
                </c:pt>
                <c:pt idx="64">
                  <c:v>42004</c:v>
                </c:pt>
                <c:pt idx="65">
                  <c:v>42369</c:v>
                </c:pt>
                <c:pt idx="66">
                  <c:v>42735</c:v>
                </c:pt>
                <c:pt idx="67" formatCode="General">
                  <c:v>2017</c:v>
                </c:pt>
                <c:pt idx="68" formatCode="General">
                  <c:v>2018</c:v>
                </c:pt>
              </c:numCache>
            </c:numRef>
          </c:cat>
          <c:val>
            <c:numRef>
              <c:f>Blad1!$C$2:$C$70</c:f>
              <c:numCache>
                <c:formatCode>#,##0.0</c:formatCode>
                <c:ptCount val="69"/>
                <c:pt idx="0">
                  <c:v>9.5634805199575776</c:v>
                </c:pt>
                <c:pt idx="1">
                  <c:v>8.6244998051160771</c:v>
                </c:pt>
                <c:pt idx="2">
                  <c:v>9.108057541874313</c:v>
                </c:pt>
                <c:pt idx="3">
                  <c:v>9.4374737524573309</c:v>
                </c:pt>
                <c:pt idx="4">
                  <c:v>9.343219900833958</c:v>
                </c:pt>
                <c:pt idx="5">
                  <c:v>9.171473664119361</c:v>
                </c:pt>
                <c:pt idx="6">
                  <c:v>8.8780255443982696</c:v>
                </c:pt>
                <c:pt idx="7">
                  <c:v>8.7381042196187053</c:v>
                </c:pt>
                <c:pt idx="8">
                  <c:v>8.4498464583135107</c:v>
                </c:pt>
                <c:pt idx="9">
                  <c:v>8.1529095324834842</c:v>
                </c:pt>
                <c:pt idx="10">
                  <c:v>7.8023774022486929</c:v>
                </c:pt>
                <c:pt idx="11">
                  <c:v>7.5557217913800212</c:v>
                </c:pt>
                <c:pt idx="12">
                  <c:v>7.3148853247380616</c:v>
                </c:pt>
                <c:pt idx="13">
                  <c:v>7.299531894540082</c:v>
                </c:pt>
                <c:pt idx="14">
                  <c:v>6.9451613934948604</c:v>
                </c:pt>
                <c:pt idx="15">
                  <c:v>6.658853343730649</c:v>
                </c:pt>
                <c:pt idx="16">
                  <c:v>6.4388211271255953</c:v>
                </c:pt>
                <c:pt idx="17">
                  <c:v>6.2774515472011014</c:v>
                </c:pt>
                <c:pt idx="18">
                  <c:v>6.3406702680440681</c:v>
                </c:pt>
                <c:pt idx="19">
                  <c:v>6.1627676659724422</c:v>
                </c:pt>
                <c:pt idx="20">
                  <c:v>5.7288435856014042</c:v>
                </c:pt>
                <c:pt idx="21">
                  <c:v>5.7017249508566454</c:v>
                </c:pt>
                <c:pt idx="22">
                  <c:v>5.8003549614101404</c:v>
                </c:pt>
                <c:pt idx="23">
                  <c:v>5.678421064662392</c:v>
                </c:pt>
                <c:pt idx="24">
                  <c:v>5.6909688268829441</c:v>
                </c:pt>
                <c:pt idx="25">
                  <c:v>5.460123047071999</c:v>
                </c:pt>
                <c:pt idx="26">
                  <c:v>5.4938767661486976</c:v>
                </c:pt>
                <c:pt idx="27">
                  <c:v>5.5268648588091596</c:v>
                </c:pt>
                <c:pt idx="28">
                  <c:v>5.5524592278983906</c:v>
                </c:pt>
                <c:pt idx="29">
                  <c:v>5.5498498787466524</c:v>
                </c:pt>
                <c:pt idx="30">
                  <c:v>5.0656737730351091</c:v>
                </c:pt>
                <c:pt idx="31">
                  <c:v>5.0456837954133356</c:v>
                </c:pt>
                <c:pt idx="32">
                  <c:v>4.9180852622640536</c:v>
                </c:pt>
                <c:pt idx="33">
                  <c:v>4.7044299259919935</c:v>
                </c:pt>
                <c:pt idx="34">
                  <c:v>4.4821908676824176</c:v>
                </c:pt>
                <c:pt idx="35">
                  <c:v>4.2855901878713558</c:v>
                </c:pt>
                <c:pt idx="36">
                  <c:v>4.1413432880390415</c:v>
                </c:pt>
                <c:pt idx="37">
                  <c:v>4.0709669672631916</c:v>
                </c:pt>
                <c:pt idx="38">
                  <c:v>3.879395839861576</c:v>
                </c:pt>
                <c:pt idx="39">
                  <c:v>3.7696053249462147</c:v>
                </c:pt>
                <c:pt idx="40">
                  <c:v>3.6476067157934153</c:v>
                </c:pt>
                <c:pt idx="41">
                  <c:v>3.5431398195582768</c:v>
                </c:pt>
                <c:pt idx="42">
                  <c:v>3.6358410665260465</c:v>
                </c:pt>
                <c:pt idx="43">
                  <c:v>3.6909697060190809</c:v>
                </c:pt>
                <c:pt idx="44">
                  <c:v>3.6173835185033378</c:v>
                </c:pt>
                <c:pt idx="45">
                  <c:v>3.4153722574568821</c:v>
                </c:pt>
                <c:pt idx="46">
                  <c:v>3.3827899569967603</c:v>
                </c:pt>
                <c:pt idx="47">
                  <c:v>3.3963704213241046</c:v>
                </c:pt>
                <c:pt idx="48">
                  <c:v>3.3843351153233066</c:v>
                </c:pt>
                <c:pt idx="49">
                  <c:v>3.468859005100422</c:v>
                </c:pt>
                <c:pt idx="50">
                  <c:v>3.4711585400179303</c:v>
                </c:pt>
                <c:pt idx="51">
                  <c:v>3.5374253973762473</c:v>
                </c:pt>
                <c:pt idx="52">
                  <c:v>3.4990595784906868</c:v>
                </c:pt>
                <c:pt idx="53">
                  <c:v>3.457715968806343</c:v>
                </c:pt>
                <c:pt idx="54">
                  <c:v>3.3449371841409947</c:v>
                </c:pt>
                <c:pt idx="55">
                  <c:v>3.3137529627762077</c:v>
                </c:pt>
                <c:pt idx="56">
                  <c:v>3.1151391135710877</c:v>
                </c:pt>
                <c:pt idx="57">
                  <c:v>2.9425855980047433</c:v>
                </c:pt>
                <c:pt idx="58">
                  <c:v>2.8541792456471384</c:v>
                </c:pt>
                <c:pt idx="59">
                  <c:v>2.9361330621263315</c:v>
                </c:pt>
                <c:pt idx="60">
                  <c:v>2.7117091676860814</c:v>
                </c:pt>
                <c:pt idx="61">
                  <c:v>2.4796414789022632</c:v>
                </c:pt>
                <c:pt idx="62">
                  <c:v>2.3560573165436387</c:v>
                </c:pt>
                <c:pt idx="63">
                  <c:v>2.2350368846118798</c:v>
                </c:pt>
                <c:pt idx="64">
                  <c:v>2.0003490706888618</c:v>
                </c:pt>
                <c:pt idx="65">
                  <c:v>1.7999734598031409</c:v>
                </c:pt>
                <c:pt idx="66" formatCode="General">
                  <c:v>1.4</c:v>
                </c:pt>
                <c:pt idx="67" formatCode="General">
                  <c:v>1.2069000000000001</c:v>
                </c:pt>
                <c:pt idx="68" formatCode="0.00">
                  <c:v>1.21</c:v>
                </c:pt>
              </c:numCache>
            </c:numRef>
          </c:val>
          <c:smooth val="0"/>
          <c:extLst>
            <c:ext xmlns:c16="http://schemas.microsoft.com/office/drawing/2014/chart" uri="{C3380CC4-5D6E-409C-BE32-E72D297353CC}">
              <c16:uniqueId val="{00000001-CA70-4789-9F57-49A67CD9353A}"/>
            </c:ext>
          </c:extLst>
        </c:ser>
        <c:dLbls>
          <c:showLegendKey val="0"/>
          <c:showVal val="0"/>
          <c:showCatName val="0"/>
          <c:showSerName val="0"/>
          <c:showPercent val="0"/>
          <c:showBubbleSize val="0"/>
        </c:dLbls>
        <c:marker val="1"/>
        <c:smooth val="0"/>
        <c:axId val="164823424"/>
        <c:axId val="299006592"/>
      </c:lineChart>
      <c:catAx>
        <c:axId val="298982784"/>
        <c:scaling>
          <c:orientation val="minMax"/>
        </c:scaling>
        <c:delete val="0"/>
        <c:axPos val="b"/>
        <c:numFmt formatCode="yyyy" sourceLinked="1"/>
        <c:majorTickMark val="out"/>
        <c:minorTickMark val="none"/>
        <c:tickLblPos val="nextTo"/>
        <c:crossAx val="299005056"/>
        <c:crosses val="autoZero"/>
        <c:auto val="1"/>
        <c:lblAlgn val="ctr"/>
        <c:lblOffset val="100"/>
        <c:tickLblSkip val="5"/>
        <c:noMultiLvlLbl val="1"/>
      </c:catAx>
      <c:valAx>
        <c:axId val="299005056"/>
        <c:scaling>
          <c:orientation val="minMax"/>
        </c:scaling>
        <c:delete val="0"/>
        <c:axPos val="l"/>
        <c:majorGridlines/>
        <c:numFmt formatCode="General" sourceLinked="1"/>
        <c:majorTickMark val="out"/>
        <c:minorTickMark val="none"/>
        <c:tickLblPos val="nextTo"/>
        <c:crossAx val="298982784"/>
        <c:crosses val="autoZero"/>
        <c:crossBetween val="between"/>
      </c:valAx>
      <c:valAx>
        <c:axId val="299006592"/>
        <c:scaling>
          <c:orientation val="minMax"/>
        </c:scaling>
        <c:delete val="0"/>
        <c:axPos val="r"/>
        <c:numFmt formatCode="#,##0.0" sourceLinked="1"/>
        <c:majorTickMark val="out"/>
        <c:minorTickMark val="none"/>
        <c:tickLblPos val="nextTo"/>
        <c:crossAx val="164823424"/>
        <c:crosses val="max"/>
        <c:crossBetween val="between"/>
      </c:valAx>
      <c:catAx>
        <c:axId val="164823424"/>
        <c:scaling>
          <c:orientation val="minMax"/>
        </c:scaling>
        <c:delete val="1"/>
        <c:axPos val="b"/>
        <c:numFmt formatCode="yyyy" sourceLinked="1"/>
        <c:majorTickMark val="out"/>
        <c:minorTickMark val="none"/>
        <c:tickLblPos val="nextTo"/>
        <c:crossAx val="299006592"/>
        <c:crosses val="autoZero"/>
        <c:auto val="1"/>
        <c:lblAlgn val="ctr"/>
        <c:lblOffset val="100"/>
        <c:noMultiLvlLbl val="1"/>
      </c:catAx>
    </c:plotArea>
    <c:legend>
      <c:legendPos val="b"/>
      <c:overlay val="0"/>
    </c:legend>
    <c:plotVisOnly val="1"/>
    <c:dispBlanksAs val="gap"/>
    <c:showDLblsOverMax val="0"/>
  </c:chart>
  <c:txPr>
    <a:bodyPr/>
    <a:lstStyle/>
    <a:p>
      <a:pPr>
        <a:defRPr sz="1800"/>
      </a:pPr>
      <a:endParaRPr lang="sv-S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A793A32-50B1-48C2-92D0-11B38541AA3F}"/>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532CDADA-D955-4DBD-A012-C8336EBBD2C9}"/>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723C9036-E834-422B-96BC-04EC44BBFADA}" type="datetimeFigureOut">
              <a:rPr lang="sv-SE" smtClean="0"/>
              <a:t>2019-05-14</a:t>
            </a:fld>
            <a:endParaRPr lang="sv-SE" dirty="0"/>
          </a:p>
        </p:txBody>
      </p:sp>
      <p:sp>
        <p:nvSpPr>
          <p:cNvPr id="4" name="Platshållare för sidfot 3">
            <a:extLst>
              <a:ext uri="{FF2B5EF4-FFF2-40B4-BE49-F238E27FC236}">
                <a16:creationId xmlns:a16="http://schemas.microsoft.com/office/drawing/2014/main" id="{5C457887-4034-4AAB-9C8E-C92BB2FE2685}"/>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FE793E11-C659-410A-A17C-2BB7236F7A7C}"/>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FDB13C40-938D-4B0C-AE95-FB0D04E38835}" type="slidenum">
              <a:rPr lang="sv-SE" smtClean="0"/>
              <a:t>‹#›</a:t>
            </a:fld>
            <a:endParaRPr lang="sv-SE" dirty="0"/>
          </a:p>
        </p:txBody>
      </p:sp>
    </p:spTree>
    <p:extLst>
      <p:ext uri="{BB962C8B-B14F-4D97-AF65-F5344CB8AC3E}">
        <p14:creationId xmlns:p14="http://schemas.microsoft.com/office/powerpoint/2010/main" val="3091683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5F2FDA4-ECC7-4A27-B95D-CC489780C84D}" type="datetimeFigureOut">
              <a:rPr lang="sv-SE" smtClean="0"/>
              <a:t>2019-05-14</a:t>
            </a:fld>
            <a:endParaRPr lang="sv-SE" dirty="0"/>
          </a:p>
        </p:txBody>
      </p:sp>
      <p:sp>
        <p:nvSpPr>
          <p:cNvPr id="4" name="Platshållare för bildobjekt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F26F332-3782-4B62-A1ED-BEB330B03334}" type="slidenum">
              <a:rPr lang="sv-SE" smtClean="0"/>
              <a:t>‹#›</a:t>
            </a:fld>
            <a:endParaRPr lang="sv-SE" dirty="0"/>
          </a:p>
        </p:txBody>
      </p:sp>
    </p:spTree>
    <p:extLst>
      <p:ext uri="{BB962C8B-B14F-4D97-AF65-F5344CB8AC3E}">
        <p14:creationId xmlns:p14="http://schemas.microsoft.com/office/powerpoint/2010/main" val="208906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1</a:t>
            </a:fld>
            <a:endParaRPr lang="sv-SE" dirty="0"/>
          </a:p>
        </p:txBody>
      </p:sp>
    </p:spTree>
    <p:extLst>
      <p:ext uri="{BB962C8B-B14F-4D97-AF65-F5344CB8AC3E}">
        <p14:creationId xmlns:p14="http://schemas.microsoft.com/office/powerpoint/2010/main" val="106908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10</a:t>
            </a:fld>
            <a:endParaRPr lang="sv-SE" dirty="0"/>
          </a:p>
        </p:txBody>
      </p:sp>
    </p:spTree>
    <p:extLst>
      <p:ext uri="{BB962C8B-B14F-4D97-AF65-F5344CB8AC3E}">
        <p14:creationId xmlns:p14="http://schemas.microsoft.com/office/powerpoint/2010/main" val="301672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11</a:t>
            </a:fld>
            <a:endParaRPr lang="sv-SE" dirty="0"/>
          </a:p>
        </p:txBody>
      </p:sp>
    </p:spTree>
    <p:extLst>
      <p:ext uri="{BB962C8B-B14F-4D97-AF65-F5344CB8AC3E}">
        <p14:creationId xmlns:p14="http://schemas.microsoft.com/office/powerpoint/2010/main" val="162505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12</a:t>
            </a:fld>
            <a:endParaRPr lang="sv-SE" dirty="0"/>
          </a:p>
        </p:txBody>
      </p:sp>
    </p:spTree>
    <p:extLst>
      <p:ext uri="{BB962C8B-B14F-4D97-AF65-F5344CB8AC3E}">
        <p14:creationId xmlns:p14="http://schemas.microsoft.com/office/powerpoint/2010/main" val="322699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13</a:t>
            </a:fld>
            <a:endParaRPr lang="sv-SE" dirty="0"/>
          </a:p>
        </p:txBody>
      </p:sp>
    </p:spTree>
    <p:extLst>
      <p:ext uri="{BB962C8B-B14F-4D97-AF65-F5344CB8AC3E}">
        <p14:creationId xmlns:p14="http://schemas.microsoft.com/office/powerpoint/2010/main" val="178452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14</a:t>
            </a:fld>
            <a:endParaRPr lang="sv-SE" dirty="0"/>
          </a:p>
        </p:txBody>
      </p:sp>
    </p:spTree>
    <p:extLst>
      <p:ext uri="{BB962C8B-B14F-4D97-AF65-F5344CB8AC3E}">
        <p14:creationId xmlns:p14="http://schemas.microsoft.com/office/powerpoint/2010/main" val="221563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15</a:t>
            </a:fld>
            <a:endParaRPr lang="sv-SE" dirty="0"/>
          </a:p>
        </p:txBody>
      </p:sp>
    </p:spTree>
    <p:extLst>
      <p:ext uri="{BB962C8B-B14F-4D97-AF65-F5344CB8AC3E}">
        <p14:creationId xmlns:p14="http://schemas.microsoft.com/office/powerpoint/2010/main" val="28789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2</a:t>
            </a:fld>
            <a:endParaRPr lang="sv-SE" dirty="0"/>
          </a:p>
        </p:txBody>
      </p:sp>
    </p:spTree>
    <p:extLst>
      <p:ext uri="{BB962C8B-B14F-4D97-AF65-F5344CB8AC3E}">
        <p14:creationId xmlns:p14="http://schemas.microsoft.com/office/powerpoint/2010/main" val="162612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The </a:t>
            </a:r>
            <a:r>
              <a:rPr lang="sv-SE" sz="1200" dirty="0" err="1"/>
              <a:t>committe</a:t>
            </a:r>
            <a:r>
              <a:rPr lang="sv-SE" sz="1200" dirty="0"/>
              <a:t> </a:t>
            </a:r>
            <a:r>
              <a:rPr lang="sv-SE" sz="1200" dirty="0" err="1"/>
              <a:t>shall</a:t>
            </a:r>
            <a:r>
              <a:rPr lang="sv-SE" sz="1200" dirty="0"/>
              <a:t> </a:t>
            </a:r>
            <a:r>
              <a:rPr lang="sv-SE" sz="1200" dirty="0" err="1"/>
              <a:t>publish</a:t>
            </a:r>
            <a:r>
              <a:rPr lang="sv-SE" sz="1200" dirty="0"/>
              <a:t> </a:t>
            </a:r>
            <a:r>
              <a:rPr lang="sv-SE" sz="1200" dirty="0" err="1"/>
              <a:t>its</a:t>
            </a:r>
            <a:r>
              <a:rPr lang="sv-SE" sz="1200" dirty="0"/>
              <a:t> final </a:t>
            </a:r>
            <a:r>
              <a:rPr lang="sv-SE" sz="1200" dirty="0" err="1"/>
              <a:t>report</a:t>
            </a:r>
            <a:r>
              <a:rPr lang="sv-SE" sz="1200" dirty="0"/>
              <a:t> 30th </a:t>
            </a:r>
            <a:r>
              <a:rPr lang="sv-SE" sz="1200" dirty="0" err="1"/>
              <a:t>of</a:t>
            </a:r>
            <a:r>
              <a:rPr lang="sv-SE" sz="1200" dirty="0"/>
              <a:t> November. A new </a:t>
            </a:r>
            <a:r>
              <a:rPr lang="sv-SE" sz="1200" dirty="0" err="1"/>
              <a:t>law</a:t>
            </a:r>
            <a:r>
              <a:rPr lang="sv-SE" sz="1200" dirty="0"/>
              <a:t> on the Riksbank. </a:t>
            </a:r>
            <a:r>
              <a:rPr lang="sv-SE" sz="1200" dirty="0" err="1"/>
              <a:t>Very</a:t>
            </a:r>
            <a:r>
              <a:rPr lang="sv-SE" sz="1200" dirty="0"/>
              <a:t> broad</a:t>
            </a:r>
          </a:p>
          <a:p>
            <a:endParaRPr lang="sv-SE" sz="1200" dirty="0"/>
          </a:p>
          <a:p>
            <a:r>
              <a:rPr lang="sv-SE" sz="1200" dirty="0"/>
              <a:t>The </a:t>
            </a:r>
            <a:r>
              <a:rPr lang="sv-SE" sz="1200" dirty="0" err="1"/>
              <a:t>topic</a:t>
            </a:r>
            <a:r>
              <a:rPr lang="sv-SE" sz="1200" dirty="0"/>
              <a:t> </a:t>
            </a:r>
            <a:r>
              <a:rPr lang="sv-SE" sz="1200" dirty="0" err="1"/>
              <a:t>of</a:t>
            </a:r>
            <a:r>
              <a:rPr lang="sv-SE" sz="1200" dirty="0"/>
              <a:t> access to cash and cash management has </a:t>
            </a:r>
            <a:r>
              <a:rPr lang="sv-SE" sz="1200" dirty="0" err="1"/>
              <a:t>been</a:t>
            </a:r>
            <a:r>
              <a:rPr lang="sv-SE" sz="1200" dirty="0"/>
              <a:t> </a:t>
            </a:r>
            <a:r>
              <a:rPr lang="sv-SE" sz="1200" dirty="0" err="1"/>
              <a:t>treated</a:t>
            </a:r>
            <a:r>
              <a:rPr lang="sv-SE" sz="1200" dirty="0"/>
              <a:t> </a:t>
            </a:r>
            <a:r>
              <a:rPr lang="sv-SE" sz="1200" dirty="0" err="1"/>
              <a:t>with</a:t>
            </a:r>
            <a:r>
              <a:rPr lang="sv-SE" sz="1200" dirty="0"/>
              <a:t> </a:t>
            </a:r>
            <a:r>
              <a:rPr lang="sv-SE" sz="1200" dirty="0" err="1"/>
              <a:t>priority</a:t>
            </a:r>
            <a:r>
              <a:rPr lang="sv-SE" sz="1200" dirty="0"/>
              <a:t> </a:t>
            </a:r>
            <a:r>
              <a:rPr lang="sv-SE" sz="1200" dirty="0" err="1"/>
              <a:t>because</a:t>
            </a:r>
            <a:r>
              <a:rPr lang="sv-SE" sz="1200" dirty="0"/>
              <a:t> </a:t>
            </a:r>
            <a:r>
              <a:rPr lang="sv-SE" sz="1200" dirty="0" err="1"/>
              <a:t>there</a:t>
            </a:r>
            <a:r>
              <a:rPr lang="sv-SE" sz="1200" dirty="0"/>
              <a:t> is </a:t>
            </a:r>
            <a:r>
              <a:rPr lang="sv-SE" sz="1200" dirty="0" err="1"/>
              <a:t>some</a:t>
            </a:r>
            <a:r>
              <a:rPr lang="sv-SE" sz="1200" dirty="0"/>
              <a:t> </a:t>
            </a:r>
            <a:r>
              <a:rPr lang="sv-SE" sz="1200" dirty="0" err="1"/>
              <a:t>urgency</a:t>
            </a:r>
            <a:r>
              <a:rPr lang="sv-SE" sz="1200" dirty="0"/>
              <a:t> in the </a:t>
            </a:r>
            <a:r>
              <a:rPr lang="sv-SE" sz="1200" dirty="0" err="1"/>
              <a:t>current</a:t>
            </a:r>
            <a:r>
              <a:rPr lang="sv-SE" sz="1200" dirty="0"/>
              <a:t> </a:t>
            </a:r>
            <a:r>
              <a:rPr lang="sv-SE" sz="1200" dirty="0" err="1"/>
              <a:t>developments</a:t>
            </a:r>
            <a:r>
              <a:rPr lang="sv-SE" sz="1200" dirty="0"/>
              <a:t>. </a:t>
            </a:r>
          </a:p>
          <a:p>
            <a:r>
              <a:rPr lang="sv-SE" sz="1200" dirty="0" err="1"/>
              <a:t>Report</a:t>
            </a:r>
            <a:r>
              <a:rPr lang="sv-SE" sz="1200" dirty="0"/>
              <a:t> </a:t>
            </a:r>
            <a:r>
              <a:rPr lang="sv-SE" sz="1200" dirty="0" err="1"/>
              <a:t>published</a:t>
            </a:r>
            <a:r>
              <a:rPr lang="sv-SE" sz="1200" dirty="0"/>
              <a:t> in June 2018.  </a:t>
            </a:r>
            <a:r>
              <a:rPr lang="sv-SE" sz="1200" dirty="0" err="1"/>
              <a:t>Out</a:t>
            </a:r>
            <a:r>
              <a:rPr lang="sv-SE" sz="1200" dirty="0"/>
              <a:t> for </a:t>
            </a:r>
            <a:r>
              <a:rPr lang="sv-SE" sz="1200" dirty="0" err="1"/>
              <a:t>referral</a:t>
            </a:r>
            <a:r>
              <a:rPr lang="sv-SE" sz="1200" dirty="0"/>
              <a:t> </a:t>
            </a:r>
            <a:r>
              <a:rPr lang="sv-SE" sz="1200" dirty="0" err="1"/>
              <a:t>until</a:t>
            </a:r>
            <a:r>
              <a:rPr lang="sv-SE" sz="1200" dirty="0"/>
              <a:t> </a:t>
            </a:r>
            <a:r>
              <a:rPr lang="sv-SE" sz="1200" dirty="0" err="1"/>
              <a:t>October</a:t>
            </a:r>
            <a:r>
              <a:rPr lang="sv-SE" sz="1200" dirty="0"/>
              <a:t> 2018. </a:t>
            </a:r>
            <a:r>
              <a:rPr lang="sv-SE" sz="1200" dirty="0" err="1"/>
              <a:t>Now</a:t>
            </a:r>
            <a:r>
              <a:rPr lang="sv-SE" sz="1200" dirty="0"/>
              <a:t> the </a:t>
            </a:r>
            <a:r>
              <a:rPr lang="sv-SE" sz="1200" dirty="0" err="1"/>
              <a:t>Government</a:t>
            </a:r>
            <a:r>
              <a:rPr lang="sv-SE" sz="1200" dirty="0"/>
              <a:t> is </a:t>
            </a:r>
            <a:r>
              <a:rPr lang="sv-SE" sz="1200" dirty="0" err="1"/>
              <a:t>preparing</a:t>
            </a:r>
            <a:r>
              <a:rPr lang="sv-SE" sz="1200" dirty="0"/>
              <a:t> to </a:t>
            </a:r>
            <a:r>
              <a:rPr lang="sv-SE" sz="1200" dirty="0" err="1"/>
              <a:t>put</a:t>
            </a:r>
            <a:r>
              <a:rPr lang="sv-SE" sz="1200" dirty="0"/>
              <a:t> forward a Bill </a:t>
            </a:r>
            <a:r>
              <a:rPr lang="sv-SE" sz="1200" dirty="0" err="1"/>
              <a:t>before</a:t>
            </a:r>
            <a:r>
              <a:rPr lang="sv-SE" sz="1200" dirty="0"/>
              <a:t> the summer.</a:t>
            </a:r>
          </a:p>
          <a:p>
            <a:endParaRPr lang="sv-SE" sz="1200" dirty="0"/>
          </a:p>
          <a:p>
            <a:pPr marL="0" indent="0">
              <a:buNone/>
            </a:pPr>
            <a:endParaRPr lang="sv-SE" sz="1200" dirty="0"/>
          </a:p>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3</a:t>
            </a:fld>
            <a:endParaRPr lang="sv-SE" dirty="0"/>
          </a:p>
        </p:txBody>
      </p:sp>
    </p:spTree>
    <p:extLst>
      <p:ext uri="{BB962C8B-B14F-4D97-AF65-F5344CB8AC3E}">
        <p14:creationId xmlns:p14="http://schemas.microsoft.com/office/powerpoint/2010/main" val="59822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4</a:t>
            </a:fld>
            <a:endParaRPr lang="sv-SE" dirty="0"/>
          </a:p>
        </p:txBody>
      </p:sp>
    </p:spTree>
    <p:extLst>
      <p:ext uri="{BB962C8B-B14F-4D97-AF65-F5344CB8AC3E}">
        <p14:creationId xmlns:p14="http://schemas.microsoft.com/office/powerpoint/2010/main" val="115840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5</a:t>
            </a:fld>
            <a:endParaRPr lang="sv-SE" dirty="0"/>
          </a:p>
        </p:txBody>
      </p:sp>
    </p:spTree>
    <p:extLst>
      <p:ext uri="{BB962C8B-B14F-4D97-AF65-F5344CB8AC3E}">
        <p14:creationId xmlns:p14="http://schemas.microsoft.com/office/powerpoint/2010/main" val="180018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F26F332-3782-4B62-A1ED-BEB330B03334}" type="slidenum">
              <a:rPr lang="sv-SE" smtClean="0"/>
              <a:t>6</a:t>
            </a:fld>
            <a:endParaRPr lang="sv-SE" dirty="0"/>
          </a:p>
        </p:txBody>
      </p:sp>
    </p:spTree>
    <p:extLst>
      <p:ext uri="{BB962C8B-B14F-4D97-AF65-F5344CB8AC3E}">
        <p14:creationId xmlns:p14="http://schemas.microsoft.com/office/powerpoint/2010/main" val="17891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Tydligt att det är Norrlands inland där det är längst avstånd till kontanttjänster. Men finns långa avstånd även i glesbygdsområden i Svealand och Götaland</a:t>
            </a:r>
          </a:p>
        </p:txBody>
      </p:sp>
      <p:sp>
        <p:nvSpPr>
          <p:cNvPr id="4" name="Platshållare för bildnummer 3"/>
          <p:cNvSpPr>
            <a:spLocks noGrp="1"/>
          </p:cNvSpPr>
          <p:nvPr>
            <p:ph type="sldNum" sz="quarter" idx="10"/>
          </p:nvPr>
        </p:nvSpPr>
        <p:spPr/>
        <p:txBody>
          <a:bodyPr/>
          <a:lstStyle/>
          <a:p>
            <a:fld id="{EC336DB4-6E01-4279-B502-60699E8794C7}" type="slidenum">
              <a:rPr lang="sv-SE" smtClean="0"/>
              <a:t>7</a:t>
            </a:fld>
            <a:endParaRPr lang="sv-SE" dirty="0"/>
          </a:p>
        </p:txBody>
      </p:sp>
    </p:spTree>
    <p:extLst>
      <p:ext uri="{BB962C8B-B14F-4D97-AF65-F5344CB8AC3E}">
        <p14:creationId xmlns:p14="http://schemas.microsoft.com/office/powerpoint/2010/main" val="128612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8</a:t>
            </a:fld>
            <a:endParaRPr lang="sv-SE" dirty="0"/>
          </a:p>
        </p:txBody>
      </p:sp>
    </p:spTree>
    <p:extLst>
      <p:ext uri="{BB962C8B-B14F-4D97-AF65-F5344CB8AC3E}">
        <p14:creationId xmlns:p14="http://schemas.microsoft.com/office/powerpoint/2010/main" val="81544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F26F332-3782-4B62-A1ED-BEB330B03334}" type="slidenum">
              <a:rPr lang="sv-SE" smtClean="0"/>
              <a:t>9</a:t>
            </a:fld>
            <a:endParaRPr lang="sv-SE" dirty="0"/>
          </a:p>
        </p:txBody>
      </p:sp>
    </p:spTree>
    <p:extLst>
      <p:ext uri="{BB962C8B-B14F-4D97-AF65-F5344CB8AC3E}">
        <p14:creationId xmlns:p14="http://schemas.microsoft.com/office/powerpoint/2010/main" val="96011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2019-05-14</a:t>
            </a:fld>
            <a:endParaRPr lang="sv-SE" dirty="0"/>
          </a:p>
        </p:txBody>
      </p:sp>
      <p:sp>
        <p:nvSpPr>
          <p:cNvPr id="5" name="Platshållare för sidfot 4"/>
          <p:cNvSpPr>
            <a:spLocks noGrp="1"/>
          </p:cNvSpPr>
          <p:nvPr>
            <p:ph type="ftr" sz="quarter" idx="11"/>
          </p:nvPr>
        </p:nvSpPr>
        <p:spPr/>
        <p:txBody>
          <a:bodyPr/>
          <a:lstStyle/>
          <a:p>
            <a:r>
              <a:rPr lang="sv-SE" dirty="0"/>
              <a:t>Riksbankskommittén</a:t>
            </a:r>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id="{A23FE184-BDDD-4E6E-BE91-D3E8D2B20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13280277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2019-05-14</a:t>
            </a:fld>
            <a:endParaRPr lang="sv-SE" dirty="0"/>
          </a:p>
        </p:txBody>
      </p:sp>
      <p:sp>
        <p:nvSpPr>
          <p:cNvPr id="10" name="Platshållare för sidfot 9"/>
          <p:cNvSpPr>
            <a:spLocks noGrp="1"/>
          </p:cNvSpPr>
          <p:nvPr>
            <p:ph type="ftr" sz="quarter" idx="15"/>
          </p:nvPr>
        </p:nvSpPr>
        <p:spPr/>
        <p:txBody>
          <a:bodyPr/>
          <a:lstStyle/>
          <a:p>
            <a:r>
              <a:rPr lang="sv-SE" dirty="0"/>
              <a:t>Riksbankskommittén</a:t>
            </a:r>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65385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977A0106-448D-4074-8D09-F6351A6A1C03}" type="datetime1">
              <a:rPr lang="sv-SE" smtClean="0"/>
              <a:t>2019-05-14</a:t>
            </a:fld>
            <a:endParaRPr lang="sv-SE" dirty="0"/>
          </a:p>
        </p:txBody>
      </p:sp>
      <p:sp>
        <p:nvSpPr>
          <p:cNvPr id="10" name="Platshållare för sidfot 9"/>
          <p:cNvSpPr>
            <a:spLocks noGrp="1"/>
          </p:cNvSpPr>
          <p:nvPr>
            <p:ph type="ftr" sz="quarter" idx="15"/>
          </p:nvPr>
        </p:nvSpPr>
        <p:spPr/>
        <p:txBody>
          <a:bodyPr/>
          <a:lstStyle/>
          <a:p>
            <a:r>
              <a:rPr lang="sv-SE" dirty="0"/>
              <a:t>Riksbankskommittén</a:t>
            </a:r>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10728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3B4DA5FC-2B4E-4F40-B466-24D3BD765199}" type="datetime1">
              <a:rPr lang="sv-SE" smtClean="0"/>
              <a:t>2019-05-14</a:t>
            </a:fld>
            <a:endParaRPr lang="sv-SE" dirty="0"/>
          </a:p>
        </p:txBody>
      </p:sp>
      <p:sp>
        <p:nvSpPr>
          <p:cNvPr id="9" name="Platshållare för sidfot 8"/>
          <p:cNvSpPr>
            <a:spLocks noGrp="1"/>
          </p:cNvSpPr>
          <p:nvPr>
            <p:ph type="ftr" sz="quarter" idx="11"/>
          </p:nvPr>
        </p:nvSpPr>
        <p:spPr/>
        <p:txBody>
          <a:bodyPr/>
          <a:lstStyle/>
          <a:p>
            <a:r>
              <a:rPr lang="sv-SE" dirty="0"/>
              <a:t>Riksbankskommittén</a:t>
            </a:r>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87538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2019-05-14</a:t>
            </a:fld>
            <a:endParaRPr lang="sv-SE" dirty="0"/>
          </a:p>
        </p:txBody>
      </p:sp>
      <p:sp>
        <p:nvSpPr>
          <p:cNvPr id="5" name="Platshållare för sidfot 4"/>
          <p:cNvSpPr>
            <a:spLocks noGrp="1"/>
          </p:cNvSpPr>
          <p:nvPr>
            <p:ph type="ftr" sz="quarter" idx="11"/>
          </p:nvPr>
        </p:nvSpPr>
        <p:spPr/>
        <p:txBody>
          <a:bodyPr/>
          <a:lstStyle/>
          <a:p>
            <a:r>
              <a:rPr lang="sv-SE" dirty="0"/>
              <a:t>Riksbankskommittén</a:t>
            </a:r>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E735E6F6-5B6E-4323-8935-89BA8DE5C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95431126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fld id="{376F0C50-572B-47DC-A58B-CDFE5A030283}" type="datetime1">
              <a:rPr lang="sv-SE" smtClean="0"/>
              <a:t>2019-05-14</a:t>
            </a:fld>
            <a:endParaRPr lang="sv-SE" dirty="0"/>
          </a:p>
        </p:txBody>
      </p:sp>
      <p:sp>
        <p:nvSpPr>
          <p:cNvPr id="8" name="Platshållare för sidfot 7"/>
          <p:cNvSpPr>
            <a:spLocks noGrp="1"/>
          </p:cNvSpPr>
          <p:nvPr>
            <p:ph type="ftr" sz="quarter" idx="11"/>
          </p:nvPr>
        </p:nvSpPr>
        <p:spPr/>
        <p:txBody>
          <a:bodyPr/>
          <a:lstStyle/>
          <a:p>
            <a:r>
              <a:rPr lang="sv-SE" dirty="0"/>
              <a:t>Riksbankskommittén</a:t>
            </a:r>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12" name="Bildobjekt 11">
            <a:extLst>
              <a:ext uri="{FF2B5EF4-FFF2-40B4-BE49-F238E27FC236}">
                <a16:creationId xmlns:a16="http://schemas.microsoft.com/office/drawing/2014/main" id="{6558DF33-B3C6-441D-BD56-EA49E8DA0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9159932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3" name="Platshållare för datum 2"/>
          <p:cNvSpPr>
            <a:spLocks noGrp="1"/>
          </p:cNvSpPr>
          <p:nvPr>
            <p:ph type="dt" sz="half" idx="10"/>
          </p:nvPr>
        </p:nvSpPr>
        <p:spPr/>
        <p:txBody>
          <a:bodyPr/>
          <a:lstStyle/>
          <a:p>
            <a:fld id="{10E4BA93-5507-47D4-BA73-9510C4CFB7E1}" type="datetime1">
              <a:rPr lang="sv-SE" smtClean="0"/>
              <a:t>2019-05-14</a:t>
            </a:fld>
            <a:endParaRPr lang="sv-SE" dirty="0"/>
          </a:p>
        </p:txBody>
      </p:sp>
      <p:sp>
        <p:nvSpPr>
          <p:cNvPr id="4" name="Platshållare för sidfot 3"/>
          <p:cNvSpPr>
            <a:spLocks noGrp="1"/>
          </p:cNvSpPr>
          <p:nvPr>
            <p:ph type="ftr" sz="quarter" idx="11"/>
          </p:nvPr>
        </p:nvSpPr>
        <p:spPr/>
        <p:txBody>
          <a:bodyPr/>
          <a:lstStyle/>
          <a:p>
            <a:r>
              <a:rPr lang="sv-SE" dirty="0"/>
              <a:t>Riksbankskommittén</a:t>
            </a:r>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7" name="Bildobjekt 6">
            <a:extLst>
              <a:ext uri="{FF2B5EF4-FFF2-40B4-BE49-F238E27FC236}">
                <a16:creationId xmlns:a16="http://schemas.microsoft.com/office/drawing/2014/main" id="{DBFBAF1F-328F-45A6-B117-2CC65477F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245009076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9EF5BD43-795F-4C50-AF45-3CB157E8B4A8}" type="datetime1">
              <a:rPr lang="sv-SE" smtClean="0"/>
              <a:t>2019-05-14</a:t>
            </a:fld>
            <a:endParaRPr lang="sv-SE" dirty="0"/>
          </a:p>
        </p:txBody>
      </p:sp>
      <p:sp>
        <p:nvSpPr>
          <p:cNvPr id="4" name="Platshållare för sidfot 3"/>
          <p:cNvSpPr>
            <a:spLocks noGrp="1"/>
          </p:cNvSpPr>
          <p:nvPr>
            <p:ph type="ftr" sz="quarter" idx="11"/>
          </p:nvPr>
        </p:nvSpPr>
        <p:spPr/>
        <p:txBody>
          <a:bodyPr/>
          <a:lstStyle/>
          <a:p>
            <a:r>
              <a:rPr lang="sv-SE" dirty="0"/>
              <a:t>Riksbankskommittén</a:t>
            </a:r>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B728222A-AD33-4430-8B79-BA432E270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16784514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chemeClr val="accent1"/>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p:cNvSpPr>
            <a:spLocks noGrp="1"/>
          </p:cNvSpPr>
          <p:nvPr>
            <p:ph type="ctrTitle" hasCustomPrompt="1"/>
          </p:nvPr>
        </p:nvSpPr>
        <p:spPr>
          <a:xfrm>
            <a:off x="623311" y="548807"/>
            <a:ext cx="10943791" cy="5473875"/>
          </a:xfrm>
          <a:ln w="19050">
            <a:no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6C37EBDB-E3D6-441D-8D74-0BD88E948927}" type="datetime1">
              <a:rPr lang="sv-SE" smtClean="0"/>
              <a:t>2019-05-14</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dirty="0"/>
              <a:t>Riksbankskommittén</a:t>
            </a:r>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6DBEF91F-8518-4DBA-8E56-992394197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1642701860"/>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0772AB80-E3F7-43B6-99B8-2CCF2C5AB7C1}" type="datetime1">
              <a:rPr lang="sv-SE" smtClean="0"/>
              <a:t>2019-05-14</a:t>
            </a:fld>
            <a:endParaRPr lang="sv-SE" dirty="0"/>
          </a:p>
        </p:txBody>
      </p:sp>
      <p:sp>
        <p:nvSpPr>
          <p:cNvPr id="5" name="Platshållare för sidfot 4"/>
          <p:cNvSpPr>
            <a:spLocks noGrp="1"/>
          </p:cNvSpPr>
          <p:nvPr>
            <p:ph type="ftr" sz="quarter" idx="11"/>
          </p:nvPr>
        </p:nvSpPr>
        <p:spPr/>
        <p:txBody>
          <a:bodyPr/>
          <a:lstStyle/>
          <a:p>
            <a:r>
              <a:rPr lang="sv-SE" dirty="0"/>
              <a:t>Riksbankskommittén</a:t>
            </a:r>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16790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2019-05-14</a:t>
            </a:fld>
            <a:endParaRPr lang="sv-SE" dirty="0"/>
          </a:p>
        </p:txBody>
      </p:sp>
      <p:sp>
        <p:nvSpPr>
          <p:cNvPr id="8" name="Platshållare för sidfot 7"/>
          <p:cNvSpPr>
            <a:spLocks noGrp="1"/>
          </p:cNvSpPr>
          <p:nvPr>
            <p:ph type="ftr" sz="quarter" idx="11"/>
          </p:nvPr>
        </p:nvSpPr>
        <p:spPr/>
        <p:txBody>
          <a:bodyPr/>
          <a:lstStyle/>
          <a:p>
            <a:r>
              <a:rPr lang="sv-SE" dirty="0"/>
              <a:t>Riksbankskommittén</a:t>
            </a:r>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0382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Redigera format för bakgrundstext</a:t>
            </a:r>
          </a:p>
        </p:txBody>
      </p:sp>
      <p:sp>
        <p:nvSpPr>
          <p:cNvPr id="3" name="Platshållare för datum 2"/>
          <p:cNvSpPr>
            <a:spLocks noGrp="1"/>
          </p:cNvSpPr>
          <p:nvPr>
            <p:ph type="dt" sz="half" idx="14"/>
          </p:nvPr>
        </p:nvSpPr>
        <p:spPr/>
        <p:txBody>
          <a:bodyPr/>
          <a:lstStyle/>
          <a:p>
            <a:fld id="{E1235719-514E-4809-A146-B18FB1267448}" type="datetime1">
              <a:rPr lang="sv-SE" smtClean="0"/>
              <a:t>2019-05-14</a:t>
            </a:fld>
            <a:endParaRPr lang="sv-SE" dirty="0"/>
          </a:p>
        </p:txBody>
      </p:sp>
      <p:sp>
        <p:nvSpPr>
          <p:cNvPr id="7" name="Platshållare för sidfot 6"/>
          <p:cNvSpPr>
            <a:spLocks noGrp="1"/>
          </p:cNvSpPr>
          <p:nvPr>
            <p:ph type="ftr" sz="quarter" idx="15"/>
          </p:nvPr>
        </p:nvSpPr>
        <p:spPr/>
        <p:txBody>
          <a:bodyPr/>
          <a:lstStyle/>
          <a:p>
            <a:r>
              <a:rPr lang="sv-SE" dirty="0"/>
              <a:t>Riksbankskommittén</a:t>
            </a:r>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93472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fld id="{B2F5AEC9-DCD9-42C2-AC7B-9AE0978E715F}" type="datetime1">
              <a:rPr lang="sv-SE" smtClean="0"/>
              <a:t>2019-05-14</a:t>
            </a:fld>
            <a:endParaRPr lang="sv-SE" dirty="0"/>
          </a:p>
        </p:txBody>
      </p:sp>
      <p:sp>
        <p:nvSpPr>
          <p:cNvPr id="8" name="Platshållare för sidfot 7"/>
          <p:cNvSpPr>
            <a:spLocks noGrp="1"/>
          </p:cNvSpPr>
          <p:nvPr>
            <p:ph type="ftr" sz="quarter" idx="11"/>
          </p:nvPr>
        </p:nvSpPr>
        <p:spPr/>
        <p:txBody>
          <a:bodyPr/>
          <a:lstStyle/>
          <a:p>
            <a:r>
              <a:rPr lang="sv-SE" dirty="0"/>
              <a:t>Riksbankskommittén</a:t>
            </a:r>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id="{42043E36-B495-443A-8F1D-E588C3A33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63035160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2019-05-14</a:t>
            </a:fld>
            <a:endParaRPr lang="sv-SE" dirty="0"/>
          </a:p>
        </p:txBody>
      </p:sp>
      <p:sp>
        <p:nvSpPr>
          <p:cNvPr id="9" name="Platshållare för sidfot 8"/>
          <p:cNvSpPr>
            <a:spLocks noGrp="1"/>
          </p:cNvSpPr>
          <p:nvPr>
            <p:ph type="ftr" sz="quarter" idx="11"/>
          </p:nvPr>
        </p:nvSpPr>
        <p:spPr/>
        <p:txBody>
          <a:bodyPr/>
          <a:lstStyle/>
          <a:p>
            <a:r>
              <a:rPr lang="sv-SE" dirty="0"/>
              <a:t>Riksbankskommittén</a:t>
            </a:r>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95260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22799" y="2426463"/>
            <a:ext cx="5306401" cy="361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205AD6F9-8485-4043-A67C-56589D32B672}" type="datetime1">
              <a:rPr lang="sv-SE" smtClean="0"/>
              <a:t>2019-05-14</a:t>
            </a:fld>
            <a:endParaRPr lang="sv-SE" dirty="0"/>
          </a:p>
        </p:txBody>
      </p:sp>
      <p:sp>
        <p:nvSpPr>
          <p:cNvPr id="11" name="Platshållare för sidfot 10"/>
          <p:cNvSpPr>
            <a:spLocks noGrp="1"/>
          </p:cNvSpPr>
          <p:nvPr>
            <p:ph type="ftr" sz="quarter" idx="11"/>
          </p:nvPr>
        </p:nvSpPr>
        <p:spPr/>
        <p:txBody>
          <a:bodyPr/>
          <a:lstStyle/>
          <a:p>
            <a:r>
              <a:rPr lang="sv-SE" dirty="0"/>
              <a:t>Riksbankskommittén</a:t>
            </a:r>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60768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2019-05-14</a:t>
            </a:fld>
            <a:endParaRPr lang="sv-SE" dirty="0"/>
          </a:p>
        </p:txBody>
      </p:sp>
      <p:sp>
        <p:nvSpPr>
          <p:cNvPr id="7" name="Platshållare för sidfot 6"/>
          <p:cNvSpPr>
            <a:spLocks noGrp="1"/>
          </p:cNvSpPr>
          <p:nvPr>
            <p:ph type="ftr" sz="quarter" idx="11"/>
          </p:nvPr>
        </p:nvSpPr>
        <p:spPr/>
        <p:txBody>
          <a:bodyPr/>
          <a:lstStyle/>
          <a:p>
            <a:r>
              <a:rPr lang="sv-SE" dirty="0"/>
              <a:t>Riksbankskommittén</a:t>
            </a:r>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2561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2019-05-14</a:t>
            </a:fld>
            <a:endParaRPr lang="sv-SE" dirty="0"/>
          </a:p>
        </p:txBody>
      </p:sp>
      <p:sp>
        <p:nvSpPr>
          <p:cNvPr id="6" name="Platshållare för sidfot 5"/>
          <p:cNvSpPr>
            <a:spLocks noGrp="1"/>
          </p:cNvSpPr>
          <p:nvPr>
            <p:ph type="ftr" sz="quarter" idx="11"/>
          </p:nvPr>
        </p:nvSpPr>
        <p:spPr/>
        <p:txBody>
          <a:bodyPr/>
          <a:lstStyle/>
          <a:p>
            <a:r>
              <a:rPr lang="sv-SE" dirty="0"/>
              <a:t>Riksbankskommittén</a:t>
            </a:r>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81033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2019-05-14</a:t>
            </a:fld>
            <a:endParaRPr lang="sv-SE" dirty="0"/>
          </a:p>
        </p:txBody>
      </p:sp>
      <p:sp>
        <p:nvSpPr>
          <p:cNvPr id="5" name="Platshållare för sidfot 4"/>
          <p:cNvSpPr>
            <a:spLocks noGrp="1"/>
          </p:cNvSpPr>
          <p:nvPr>
            <p:ph type="ftr" sz="quarter" idx="3"/>
          </p:nvPr>
        </p:nvSpPr>
        <p:spPr>
          <a:xfrm>
            <a:off x="2073600" y="6304768"/>
            <a:ext cx="9000000" cy="216000"/>
          </a:xfrm>
          <a:prstGeom prst="rect">
            <a:avLst/>
          </a:prstGeom>
        </p:spPr>
        <p:txBody>
          <a:bodyPr vert="horz" lIns="0" tIns="0" rIns="0" bIns="0" rtlCol="0" anchor="b"/>
          <a:lstStyle>
            <a:lvl1pPr algn="r">
              <a:defRPr sz="1200" b="1" baseline="0">
                <a:solidFill>
                  <a:schemeClr val="tx1"/>
                </a:solidFill>
              </a:defRPr>
            </a:lvl1pPr>
          </a:lstStyle>
          <a:p>
            <a:r>
              <a:rPr lang="sv-SE" dirty="0"/>
              <a:t>Riksbankskommittén</a:t>
            </a:r>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D59FE325-6D28-4FA8-9124-3A6A3178A3A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3466" y="6032087"/>
            <a:ext cx="1089932" cy="605164"/>
          </a:xfrm>
          <a:prstGeom prst="rect">
            <a:avLst/>
          </a:prstGeom>
        </p:spPr>
      </p:pic>
    </p:spTree>
    <p:extLst>
      <p:ext uri="{BB962C8B-B14F-4D97-AF65-F5344CB8AC3E}">
        <p14:creationId xmlns:p14="http://schemas.microsoft.com/office/powerpoint/2010/main" val="3147770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914400" rtl="0" eaLnBrk="1" latinLnBrk="0" hangingPunct="1">
        <a:lnSpc>
          <a:spcPct val="100000"/>
        </a:lnSpc>
        <a:spcBef>
          <a:spcPct val="0"/>
        </a:spcBef>
        <a:buNone/>
        <a:defRPr sz="4800" kern="1200" baseline="0">
          <a:solidFill>
            <a:srgbClr val="206779"/>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64F82-F15F-4E4E-AEDE-C95586DA9918}"/>
              </a:ext>
            </a:extLst>
          </p:cNvPr>
          <p:cNvSpPr>
            <a:spLocks noGrp="1"/>
          </p:cNvSpPr>
          <p:nvPr>
            <p:ph type="ctrTitle"/>
          </p:nvPr>
        </p:nvSpPr>
        <p:spPr>
          <a:xfrm>
            <a:off x="742950" y="729566"/>
            <a:ext cx="9848850" cy="2151531"/>
          </a:xfrm>
        </p:spPr>
        <p:txBody>
          <a:bodyPr/>
          <a:lstStyle/>
          <a:p>
            <a:r>
              <a:rPr lang="en-US" sz="4400" dirty="0"/>
              <a:t>Securing the public´s access to cash services in a rapidly transforming payment market – the case of Sweden</a:t>
            </a:r>
            <a:br>
              <a:rPr lang="en-US" sz="4400" dirty="0"/>
            </a:br>
            <a:br>
              <a:rPr lang="en-US" dirty="0"/>
            </a:br>
            <a:br>
              <a:rPr lang="en-US" dirty="0"/>
            </a:br>
            <a:r>
              <a:rPr lang="en-US" sz="2800" dirty="0"/>
              <a:t>Ragnar Olofsson – Secretary in the </a:t>
            </a:r>
            <a:r>
              <a:rPr lang="en-US" sz="2800" i="1" dirty="0"/>
              <a:t>Committee of Inquiry on the Riksbank</a:t>
            </a:r>
            <a:endParaRPr lang="sv-SE" sz="3200" i="1" dirty="0"/>
          </a:p>
        </p:txBody>
      </p:sp>
      <p:sp>
        <p:nvSpPr>
          <p:cNvPr id="3" name="Underrubrik 2">
            <a:extLst>
              <a:ext uri="{FF2B5EF4-FFF2-40B4-BE49-F238E27FC236}">
                <a16:creationId xmlns:a16="http://schemas.microsoft.com/office/drawing/2014/main" id="{5D26BF03-1687-4BB9-BB2B-EDC30E72816B}"/>
              </a:ext>
            </a:extLst>
          </p:cNvPr>
          <p:cNvSpPr>
            <a:spLocks noGrp="1"/>
          </p:cNvSpPr>
          <p:nvPr>
            <p:ph type="subTitle" idx="1"/>
          </p:nvPr>
        </p:nvSpPr>
        <p:spPr>
          <a:xfrm>
            <a:off x="742950" y="3000549"/>
            <a:ext cx="8898044" cy="1061589"/>
          </a:xfrm>
        </p:spPr>
        <p:txBody>
          <a:bodyPr/>
          <a:lstStyle/>
          <a:p>
            <a:r>
              <a:rPr lang="sv-SE" sz="3200" dirty="0"/>
              <a:t>Presentation at the ESTA Conference in Vienna May 20th 2019</a:t>
            </a:r>
          </a:p>
        </p:txBody>
      </p:sp>
      <p:sp>
        <p:nvSpPr>
          <p:cNvPr id="4" name="Platshållare för sidfot 3">
            <a:extLst>
              <a:ext uri="{FF2B5EF4-FFF2-40B4-BE49-F238E27FC236}">
                <a16:creationId xmlns:a16="http://schemas.microsoft.com/office/drawing/2014/main" id="{EAD3EE14-EB51-42AD-AA4F-CF1A6C4254F2}"/>
              </a:ext>
            </a:extLst>
          </p:cNvPr>
          <p:cNvSpPr>
            <a:spLocks noGrp="1"/>
          </p:cNvSpPr>
          <p:nvPr>
            <p:ph type="ftr" sz="quarter" idx="11"/>
          </p:nvPr>
        </p:nvSpPr>
        <p:spPr/>
        <p:txBody>
          <a:bodyPr/>
          <a:lstStyle/>
          <a:p>
            <a:r>
              <a:rPr lang="sv-SE" dirty="0"/>
              <a:t>Riksbankskommittén</a:t>
            </a:r>
          </a:p>
        </p:txBody>
      </p:sp>
      <p:sp>
        <p:nvSpPr>
          <p:cNvPr id="5" name="Platshållare för bildnummer 4">
            <a:extLst>
              <a:ext uri="{FF2B5EF4-FFF2-40B4-BE49-F238E27FC236}">
                <a16:creationId xmlns:a16="http://schemas.microsoft.com/office/drawing/2014/main" id="{E4148412-DB00-45EF-9F8E-63ECE64D4839}"/>
              </a:ext>
            </a:extLst>
          </p:cNvPr>
          <p:cNvSpPr>
            <a:spLocks noGrp="1"/>
          </p:cNvSpPr>
          <p:nvPr>
            <p:ph type="sldNum" sz="quarter" idx="12"/>
          </p:nvPr>
        </p:nvSpPr>
        <p:spPr/>
        <p:txBody>
          <a:bodyPr/>
          <a:lstStyle/>
          <a:p>
            <a:fld id="{9C3D4D15-3887-47F3-AC8F-B99C7C44B5C5}" type="slidenum">
              <a:rPr lang="sv-SE" smtClean="0"/>
              <a:pPr/>
              <a:t>1</a:t>
            </a:fld>
            <a:endParaRPr lang="sv-SE" dirty="0"/>
          </a:p>
        </p:txBody>
      </p:sp>
    </p:spTree>
    <p:extLst>
      <p:ext uri="{BB962C8B-B14F-4D97-AF65-F5344CB8AC3E}">
        <p14:creationId xmlns:p14="http://schemas.microsoft.com/office/powerpoint/2010/main" val="299015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5FC57AB-BDC8-4791-B677-42B206FE5BE1}"/>
              </a:ext>
            </a:extLst>
          </p:cNvPr>
          <p:cNvSpPr>
            <a:spLocks noGrp="1"/>
          </p:cNvSpPr>
          <p:nvPr>
            <p:ph idx="1"/>
          </p:nvPr>
        </p:nvSpPr>
        <p:spPr>
          <a:xfrm>
            <a:off x="622800" y="1389740"/>
            <a:ext cx="10955715" cy="4129082"/>
          </a:xfrm>
        </p:spPr>
        <p:txBody>
          <a:bodyPr/>
          <a:lstStyle/>
          <a:p>
            <a:pPr marL="0" indent="0">
              <a:buNone/>
            </a:pPr>
            <a:r>
              <a:rPr lang="en-US" sz="2800" b="1" dirty="0"/>
              <a:t>Larger banks with national presence have a particular responsibility to provide access to cash services in society. </a:t>
            </a:r>
          </a:p>
          <a:p>
            <a:endParaRPr lang="en-US" sz="2000" dirty="0"/>
          </a:p>
          <a:p>
            <a:r>
              <a:rPr lang="en-US" sz="2400" dirty="0"/>
              <a:t>Banks’ central role in payment processing makes it unreasonable for banks to abdicate their responsibility to handle a certain means of payment as long as it is needed in society and is legal tender </a:t>
            </a:r>
          </a:p>
          <a:p>
            <a:endParaRPr lang="en-US" sz="2400" dirty="0"/>
          </a:p>
          <a:p>
            <a:r>
              <a:rPr lang="en-US" sz="2400" dirty="0"/>
              <a:t>All bank customers, including those that are in need of cash, must be able to use their payment accounts.</a:t>
            </a:r>
            <a:endParaRPr lang="sv-SE" sz="2400" dirty="0"/>
          </a:p>
        </p:txBody>
      </p:sp>
      <p:sp>
        <p:nvSpPr>
          <p:cNvPr id="3" name="Rubrik 2">
            <a:extLst>
              <a:ext uri="{FF2B5EF4-FFF2-40B4-BE49-F238E27FC236}">
                <a16:creationId xmlns:a16="http://schemas.microsoft.com/office/drawing/2014/main" id="{70B90035-0639-4454-9782-B094DF5A3AF2}"/>
              </a:ext>
            </a:extLst>
          </p:cNvPr>
          <p:cNvSpPr>
            <a:spLocks noGrp="1"/>
          </p:cNvSpPr>
          <p:nvPr>
            <p:ph type="title"/>
          </p:nvPr>
        </p:nvSpPr>
        <p:spPr/>
        <p:txBody>
          <a:bodyPr/>
          <a:lstStyle/>
          <a:p>
            <a:r>
              <a:rPr lang="sv-SE" dirty="0" err="1"/>
              <a:t>Why</a:t>
            </a:r>
            <a:r>
              <a:rPr lang="sv-SE" dirty="0"/>
              <a:t> </a:t>
            </a:r>
            <a:r>
              <a:rPr lang="sv-SE" dirty="0" err="1"/>
              <a:t>requirements</a:t>
            </a:r>
            <a:r>
              <a:rPr lang="sv-SE" dirty="0"/>
              <a:t> on </a:t>
            </a:r>
            <a:r>
              <a:rPr lang="sv-SE" dirty="0" err="1"/>
              <a:t>larger</a:t>
            </a:r>
            <a:r>
              <a:rPr lang="sv-SE" dirty="0"/>
              <a:t> banks?</a:t>
            </a:r>
          </a:p>
        </p:txBody>
      </p:sp>
      <p:sp>
        <p:nvSpPr>
          <p:cNvPr id="4" name="Platshållare för sidfot 3">
            <a:extLst>
              <a:ext uri="{FF2B5EF4-FFF2-40B4-BE49-F238E27FC236}">
                <a16:creationId xmlns:a16="http://schemas.microsoft.com/office/drawing/2014/main" id="{B91FF921-F6DD-40BF-8327-F6FD4CB2265B}"/>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00A72C7B-2D42-4325-8A6A-79501F44604A}"/>
              </a:ext>
            </a:extLst>
          </p:cNvPr>
          <p:cNvSpPr>
            <a:spLocks noGrp="1"/>
          </p:cNvSpPr>
          <p:nvPr>
            <p:ph type="sldNum" sz="quarter" idx="12"/>
          </p:nvPr>
        </p:nvSpPr>
        <p:spPr/>
        <p:txBody>
          <a:bodyPr/>
          <a:lstStyle/>
          <a:p>
            <a:fld id="{9C3D4D15-3887-47F3-AC8F-B99C7C44B5C5}" type="slidenum">
              <a:rPr lang="sv-SE" smtClean="0"/>
              <a:pPr/>
              <a:t>10</a:t>
            </a:fld>
            <a:endParaRPr lang="sv-SE" dirty="0"/>
          </a:p>
        </p:txBody>
      </p:sp>
    </p:spTree>
    <p:extLst>
      <p:ext uri="{BB962C8B-B14F-4D97-AF65-F5344CB8AC3E}">
        <p14:creationId xmlns:p14="http://schemas.microsoft.com/office/powerpoint/2010/main" val="33019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CE3CDA7-A1E3-4559-8E1E-EFDB7FB73AB4}"/>
              </a:ext>
            </a:extLst>
          </p:cNvPr>
          <p:cNvSpPr>
            <a:spLocks noGrp="1"/>
          </p:cNvSpPr>
          <p:nvPr>
            <p:ph idx="1"/>
          </p:nvPr>
        </p:nvSpPr>
        <p:spPr>
          <a:xfrm>
            <a:off x="622800" y="1160917"/>
            <a:ext cx="10955715" cy="4129082"/>
          </a:xfrm>
        </p:spPr>
        <p:txBody>
          <a:bodyPr rIns="864000"/>
          <a:lstStyle/>
          <a:p>
            <a:r>
              <a:rPr lang="en-GB" sz="2400" dirty="0"/>
              <a:t>Maximum of 0.3 per cent of the population (30 000 persons) having to travel more than 25 kilometres by public roads to a location to make cash withdrawals. (deposits 1.22 per cent). </a:t>
            </a:r>
          </a:p>
          <a:p>
            <a:pPr lvl="1"/>
            <a:r>
              <a:rPr lang="en-GB" sz="2000" dirty="0"/>
              <a:t>Reduction of the number of people by 15 percent  compared to current situation. </a:t>
            </a:r>
          </a:p>
          <a:p>
            <a:endParaRPr lang="en-GB" sz="2400" dirty="0"/>
          </a:p>
          <a:p>
            <a:r>
              <a:rPr lang="en-GB" sz="2400" dirty="0"/>
              <a:t>Requirements on every individual bank (currently six). Strong incentives for the banks to cooperate to live up to the legal requirements. </a:t>
            </a:r>
          </a:p>
          <a:p>
            <a:endParaRPr lang="en-GB" sz="2400" dirty="0"/>
          </a:p>
          <a:p>
            <a:r>
              <a:rPr lang="en-GB" sz="2400" dirty="0"/>
              <a:t>Substantial sanctions for banks not meeting the requirements </a:t>
            </a:r>
          </a:p>
          <a:p>
            <a:endParaRPr lang="en-GB" sz="2400" dirty="0"/>
          </a:p>
          <a:p>
            <a:r>
              <a:rPr lang="en-GB" sz="2400" dirty="0"/>
              <a:t>Government agencies follow-up requirements annually through an existing database with all points for cash services road net and population</a:t>
            </a:r>
          </a:p>
          <a:p>
            <a:endParaRPr lang="en-GB" sz="2400" dirty="0"/>
          </a:p>
          <a:p>
            <a:endParaRPr lang="sv-SE" sz="2400" dirty="0"/>
          </a:p>
          <a:p>
            <a:endParaRPr lang="sv-SE" dirty="0"/>
          </a:p>
        </p:txBody>
      </p:sp>
      <p:sp>
        <p:nvSpPr>
          <p:cNvPr id="3" name="Rubrik 2">
            <a:extLst>
              <a:ext uri="{FF2B5EF4-FFF2-40B4-BE49-F238E27FC236}">
                <a16:creationId xmlns:a16="http://schemas.microsoft.com/office/drawing/2014/main" id="{87AB0F6D-18CD-4439-9342-B10198831BA8}"/>
              </a:ext>
            </a:extLst>
          </p:cNvPr>
          <p:cNvSpPr>
            <a:spLocks noGrp="1"/>
          </p:cNvSpPr>
          <p:nvPr>
            <p:ph type="title"/>
          </p:nvPr>
        </p:nvSpPr>
        <p:spPr/>
        <p:txBody>
          <a:bodyPr/>
          <a:lstStyle/>
          <a:p>
            <a:r>
              <a:rPr lang="sv-SE" dirty="0" err="1"/>
              <a:t>How</a:t>
            </a:r>
            <a:r>
              <a:rPr lang="sv-SE" dirty="0"/>
              <a:t> to </a:t>
            </a:r>
            <a:r>
              <a:rPr lang="sv-SE" dirty="0" err="1"/>
              <a:t>specify</a:t>
            </a:r>
            <a:r>
              <a:rPr lang="sv-SE" dirty="0"/>
              <a:t> ”</a:t>
            </a:r>
            <a:r>
              <a:rPr lang="sv-SE" dirty="0" err="1"/>
              <a:t>reasonable</a:t>
            </a:r>
            <a:r>
              <a:rPr lang="sv-SE" dirty="0"/>
              <a:t> access”?</a:t>
            </a:r>
          </a:p>
        </p:txBody>
      </p:sp>
      <p:sp>
        <p:nvSpPr>
          <p:cNvPr id="4" name="Platshållare för sidfot 3">
            <a:extLst>
              <a:ext uri="{FF2B5EF4-FFF2-40B4-BE49-F238E27FC236}">
                <a16:creationId xmlns:a16="http://schemas.microsoft.com/office/drawing/2014/main" id="{2C00EC3F-13FE-449C-A896-22C4CAA8D0C3}"/>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259939EE-AC94-4929-9431-A72E2FD56564}"/>
              </a:ext>
            </a:extLst>
          </p:cNvPr>
          <p:cNvSpPr>
            <a:spLocks noGrp="1"/>
          </p:cNvSpPr>
          <p:nvPr>
            <p:ph type="sldNum" sz="quarter" idx="12"/>
          </p:nvPr>
        </p:nvSpPr>
        <p:spPr/>
        <p:txBody>
          <a:bodyPr/>
          <a:lstStyle/>
          <a:p>
            <a:fld id="{9C3D4D15-3887-47F3-AC8F-B99C7C44B5C5}" type="slidenum">
              <a:rPr lang="sv-SE" smtClean="0"/>
              <a:pPr/>
              <a:t>11</a:t>
            </a:fld>
            <a:endParaRPr lang="sv-SE" dirty="0"/>
          </a:p>
        </p:txBody>
      </p:sp>
    </p:spTree>
    <p:extLst>
      <p:ext uri="{BB962C8B-B14F-4D97-AF65-F5344CB8AC3E}">
        <p14:creationId xmlns:p14="http://schemas.microsoft.com/office/powerpoint/2010/main" val="41825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B02692D-8634-40BA-8E01-26DED177F9CE}"/>
              </a:ext>
            </a:extLst>
          </p:cNvPr>
          <p:cNvSpPr>
            <a:spLocks noGrp="1"/>
          </p:cNvSpPr>
          <p:nvPr>
            <p:ph idx="1"/>
          </p:nvPr>
        </p:nvSpPr>
        <p:spPr>
          <a:xfrm>
            <a:off x="608840" y="1223963"/>
            <a:ext cx="10955715" cy="4129082"/>
          </a:xfrm>
        </p:spPr>
        <p:txBody>
          <a:bodyPr rIns="1800000"/>
          <a:lstStyle/>
          <a:p>
            <a:r>
              <a:rPr lang="en-US" sz="2400" dirty="0"/>
              <a:t>Responsibility for effective cash management throughout the country – in the form of cash depots, cash processing and cash-in-transit services – is unclear. No agency is “in charge”.</a:t>
            </a:r>
          </a:p>
          <a:p>
            <a:pPr marL="0" indent="0">
              <a:buNone/>
            </a:pPr>
            <a:r>
              <a:rPr lang="en-US" sz="2400" dirty="0"/>
              <a:t> </a:t>
            </a:r>
          </a:p>
          <a:p>
            <a:r>
              <a:rPr lang="en-US" sz="2400" dirty="0"/>
              <a:t>Sweden’s model for cash management focuses primarily on efficiency and has been entrusted to the private market. Cash depots are currently a private monopoly in Sweden. The Riksbank one of most passive CBs</a:t>
            </a:r>
          </a:p>
          <a:p>
            <a:endParaRPr lang="sv-SE" sz="2400" dirty="0"/>
          </a:p>
          <a:p>
            <a:r>
              <a:rPr lang="en-US" sz="2400" dirty="0"/>
              <a:t>The Riksbank should be given overall responsibility for cash management in Sweden. The </a:t>
            </a:r>
            <a:r>
              <a:rPr lang="en-US" sz="2400" dirty="0" err="1"/>
              <a:t>Riksbank’s</a:t>
            </a:r>
            <a:r>
              <a:rPr lang="en-US" sz="2400" dirty="0"/>
              <a:t> specific responsibility for cash depot operations should be clarified in law and help safeguard access to cash services throughout Sweden. </a:t>
            </a:r>
            <a:endParaRPr lang="sv-SE" sz="2400" dirty="0"/>
          </a:p>
          <a:p>
            <a:pPr marL="0" indent="0">
              <a:buNone/>
            </a:pPr>
            <a:endParaRPr lang="sv-SE" sz="2000" dirty="0"/>
          </a:p>
          <a:p>
            <a:endParaRPr lang="sv-SE" sz="2000" dirty="0"/>
          </a:p>
          <a:p>
            <a:endParaRPr lang="sv-SE" sz="2000" dirty="0"/>
          </a:p>
          <a:p>
            <a:endParaRPr lang="sv-SE" sz="2000" dirty="0"/>
          </a:p>
          <a:p>
            <a:endParaRPr lang="sv-SE" dirty="0"/>
          </a:p>
        </p:txBody>
      </p:sp>
      <p:sp>
        <p:nvSpPr>
          <p:cNvPr id="3" name="Rubrik 2">
            <a:extLst>
              <a:ext uri="{FF2B5EF4-FFF2-40B4-BE49-F238E27FC236}">
                <a16:creationId xmlns:a16="http://schemas.microsoft.com/office/drawing/2014/main" id="{55E381A1-DE15-49F5-B372-B9FC609C693A}"/>
              </a:ext>
            </a:extLst>
          </p:cNvPr>
          <p:cNvSpPr>
            <a:spLocks noGrp="1"/>
          </p:cNvSpPr>
          <p:nvPr>
            <p:ph type="title"/>
          </p:nvPr>
        </p:nvSpPr>
        <p:spPr/>
        <p:txBody>
          <a:bodyPr/>
          <a:lstStyle/>
          <a:p>
            <a:r>
              <a:rPr lang="sv-SE" dirty="0"/>
              <a:t>The </a:t>
            </a:r>
            <a:r>
              <a:rPr lang="sv-SE" dirty="0" err="1"/>
              <a:t>role</a:t>
            </a:r>
            <a:r>
              <a:rPr lang="sv-SE" dirty="0"/>
              <a:t> </a:t>
            </a:r>
            <a:r>
              <a:rPr lang="sv-SE" dirty="0" err="1"/>
              <a:t>of</a:t>
            </a:r>
            <a:r>
              <a:rPr lang="sv-SE" dirty="0"/>
              <a:t> the Riksbank?</a:t>
            </a:r>
          </a:p>
        </p:txBody>
      </p:sp>
      <p:sp>
        <p:nvSpPr>
          <p:cNvPr id="4" name="Platshållare för sidfot 3">
            <a:extLst>
              <a:ext uri="{FF2B5EF4-FFF2-40B4-BE49-F238E27FC236}">
                <a16:creationId xmlns:a16="http://schemas.microsoft.com/office/drawing/2014/main" id="{AA17F3DA-8467-4EA0-833E-9950EBF5350A}"/>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52784C78-E7B2-4634-9512-427062820A53}"/>
              </a:ext>
            </a:extLst>
          </p:cNvPr>
          <p:cNvSpPr>
            <a:spLocks noGrp="1"/>
          </p:cNvSpPr>
          <p:nvPr>
            <p:ph type="sldNum" sz="quarter" idx="12"/>
          </p:nvPr>
        </p:nvSpPr>
        <p:spPr/>
        <p:txBody>
          <a:bodyPr/>
          <a:lstStyle/>
          <a:p>
            <a:fld id="{9C3D4D15-3887-47F3-AC8F-B99C7C44B5C5}" type="slidenum">
              <a:rPr lang="sv-SE" smtClean="0"/>
              <a:pPr/>
              <a:t>12</a:t>
            </a:fld>
            <a:endParaRPr lang="sv-SE" dirty="0"/>
          </a:p>
        </p:txBody>
      </p:sp>
      <p:sp>
        <p:nvSpPr>
          <p:cNvPr id="6" name="Höger klammerparentes 5">
            <a:extLst>
              <a:ext uri="{FF2B5EF4-FFF2-40B4-BE49-F238E27FC236}">
                <a16:creationId xmlns:a16="http://schemas.microsoft.com/office/drawing/2014/main" id="{49546768-DEE1-47EB-A8A4-A888F571B895}"/>
              </a:ext>
            </a:extLst>
          </p:cNvPr>
          <p:cNvSpPr/>
          <p:nvPr/>
        </p:nvSpPr>
        <p:spPr>
          <a:xfrm>
            <a:off x="9855199" y="1223963"/>
            <a:ext cx="528255" cy="4794927"/>
          </a:xfrm>
          <a:prstGeom prst="rightBrace">
            <a:avLst>
              <a:gd name="adj1" fmla="val 34318"/>
              <a:gd name="adj2" fmla="val 4735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ruta 6">
            <a:extLst>
              <a:ext uri="{FF2B5EF4-FFF2-40B4-BE49-F238E27FC236}">
                <a16:creationId xmlns:a16="http://schemas.microsoft.com/office/drawing/2014/main" id="{9C5B4D4D-4E4A-498D-BCF0-5107185A3F13}"/>
              </a:ext>
            </a:extLst>
          </p:cNvPr>
          <p:cNvSpPr txBox="1"/>
          <p:nvPr/>
        </p:nvSpPr>
        <p:spPr>
          <a:xfrm>
            <a:off x="10572750" y="2743200"/>
            <a:ext cx="1485900" cy="1477328"/>
          </a:xfrm>
          <a:prstGeom prst="rect">
            <a:avLst/>
          </a:prstGeom>
          <a:noFill/>
        </p:spPr>
        <p:txBody>
          <a:bodyPr wrap="square" rtlCol="0">
            <a:spAutoFit/>
          </a:bodyPr>
          <a:lstStyle/>
          <a:p>
            <a:r>
              <a:rPr lang="en-GB" b="1" dirty="0">
                <a:solidFill>
                  <a:srgbClr val="FF0000"/>
                </a:solidFill>
              </a:rPr>
              <a:t>Legal proposal in final report November 2019</a:t>
            </a:r>
          </a:p>
        </p:txBody>
      </p:sp>
    </p:spTree>
    <p:extLst>
      <p:ext uri="{BB962C8B-B14F-4D97-AF65-F5344CB8AC3E}">
        <p14:creationId xmlns:p14="http://schemas.microsoft.com/office/powerpoint/2010/main" val="83584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06C40F-8BAD-498E-93C7-6AB0DCC70B6B}"/>
              </a:ext>
            </a:extLst>
          </p:cNvPr>
          <p:cNvSpPr>
            <a:spLocks noGrp="1"/>
          </p:cNvSpPr>
          <p:nvPr>
            <p:ph type="title"/>
          </p:nvPr>
        </p:nvSpPr>
        <p:spPr>
          <a:xfrm>
            <a:off x="622800" y="2790675"/>
            <a:ext cx="10944804" cy="1029740"/>
          </a:xfrm>
        </p:spPr>
        <p:txBody>
          <a:bodyPr/>
          <a:lstStyle/>
          <a:p>
            <a:r>
              <a:rPr lang="sv-SE" dirty="0" err="1"/>
              <a:t>Thank</a:t>
            </a:r>
            <a:r>
              <a:rPr lang="sv-SE" dirty="0"/>
              <a:t> </a:t>
            </a:r>
            <a:r>
              <a:rPr lang="sv-SE" dirty="0" err="1"/>
              <a:t>you</a:t>
            </a:r>
            <a:r>
              <a:rPr lang="sv-SE" dirty="0"/>
              <a:t> for </a:t>
            </a:r>
            <a:r>
              <a:rPr lang="sv-SE" dirty="0" err="1"/>
              <a:t>your</a:t>
            </a:r>
            <a:r>
              <a:rPr lang="sv-SE" dirty="0"/>
              <a:t> attention!</a:t>
            </a:r>
            <a:br>
              <a:rPr lang="sv-SE" dirty="0"/>
            </a:br>
            <a:br>
              <a:rPr lang="sv-SE" dirty="0"/>
            </a:br>
            <a:endParaRPr lang="sv-SE" dirty="0"/>
          </a:p>
        </p:txBody>
      </p:sp>
      <p:sp>
        <p:nvSpPr>
          <p:cNvPr id="3" name="Platshållare för sidfot 2">
            <a:extLst>
              <a:ext uri="{FF2B5EF4-FFF2-40B4-BE49-F238E27FC236}">
                <a16:creationId xmlns:a16="http://schemas.microsoft.com/office/drawing/2014/main" id="{0BC2A669-919E-4CF5-BD39-456A2D61903C}"/>
              </a:ext>
            </a:extLst>
          </p:cNvPr>
          <p:cNvSpPr>
            <a:spLocks noGrp="1"/>
          </p:cNvSpPr>
          <p:nvPr>
            <p:ph type="ftr" sz="quarter" idx="11"/>
          </p:nvPr>
        </p:nvSpPr>
        <p:spPr/>
        <p:txBody>
          <a:bodyPr/>
          <a:lstStyle/>
          <a:p>
            <a:r>
              <a:rPr lang="sv-SE" dirty="0"/>
              <a:t>Riksbankskommittén</a:t>
            </a:r>
          </a:p>
        </p:txBody>
      </p:sp>
      <p:sp>
        <p:nvSpPr>
          <p:cNvPr id="4" name="Platshållare för bildnummer 3">
            <a:extLst>
              <a:ext uri="{FF2B5EF4-FFF2-40B4-BE49-F238E27FC236}">
                <a16:creationId xmlns:a16="http://schemas.microsoft.com/office/drawing/2014/main" id="{EDF2E1AA-225E-4162-990D-993E9A0E698C}"/>
              </a:ext>
            </a:extLst>
          </p:cNvPr>
          <p:cNvSpPr>
            <a:spLocks noGrp="1"/>
          </p:cNvSpPr>
          <p:nvPr>
            <p:ph type="sldNum" sz="quarter" idx="12"/>
          </p:nvPr>
        </p:nvSpPr>
        <p:spPr/>
        <p:txBody>
          <a:bodyPr/>
          <a:lstStyle/>
          <a:p>
            <a:fld id="{9C3D4D15-3887-47F3-AC8F-B99C7C44B5C5}" type="slidenum">
              <a:rPr lang="sv-SE" smtClean="0"/>
              <a:pPr/>
              <a:t>13</a:t>
            </a:fld>
            <a:endParaRPr lang="sv-SE" dirty="0"/>
          </a:p>
        </p:txBody>
      </p:sp>
    </p:spTree>
    <p:extLst>
      <p:ext uri="{BB962C8B-B14F-4D97-AF65-F5344CB8AC3E}">
        <p14:creationId xmlns:p14="http://schemas.microsoft.com/office/powerpoint/2010/main" val="241586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06C40F-8BAD-498E-93C7-6AB0DCC70B6B}"/>
              </a:ext>
            </a:extLst>
          </p:cNvPr>
          <p:cNvSpPr>
            <a:spLocks noGrp="1"/>
          </p:cNvSpPr>
          <p:nvPr>
            <p:ph type="title"/>
          </p:nvPr>
        </p:nvSpPr>
        <p:spPr>
          <a:xfrm>
            <a:off x="622800" y="2790675"/>
            <a:ext cx="10944804" cy="1029740"/>
          </a:xfrm>
        </p:spPr>
        <p:txBody>
          <a:bodyPr/>
          <a:lstStyle/>
          <a:p>
            <a:r>
              <a:rPr lang="sv-SE" dirty="0"/>
              <a:t>Extra </a:t>
            </a:r>
            <a:r>
              <a:rPr lang="en-GB" dirty="0"/>
              <a:t>PP-slides</a:t>
            </a:r>
          </a:p>
        </p:txBody>
      </p:sp>
      <p:sp>
        <p:nvSpPr>
          <p:cNvPr id="3" name="Platshållare för sidfot 2">
            <a:extLst>
              <a:ext uri="{FF2B5EF4-FFF2-40B4-BE49-F238E27FC236}">
                <a16:creationId xmlns:a16="http://schemas.microsoft.com/office/drawing/2014/main" id="{0BC2A669-919E-4CF5-BD39-456A2D61903C}"/>
              </a:ext>
            </a:extLst>
          </p:cNvPr>
          <p:cNvSpPr>
            <a:spLocks noGrp="1"/>
          </p:cNvSpPr>
          <p:nvPr>
            <p:ph type="ftr" sz="quarter" idx="11"/>
          </p:nvPr>
        </p:nvSpPr>
        <p:spPr/>
        <p:txBody>
          <a:bodyPr/>
          <a:lstStyle/>
          <a:p>
            <a:r>
              <a:rPr lang="sv-SE" dirty="0"/>
              <a:t>Riksbankskommittén</a:t>
            </a:r>
          </a:p>
        </p:txBody>
      </p:sp>
      <p:sp>
        <p:nvSpPr>
          <p:cNvPr id="4" name="Platshållare för bildnummer 3">
            <a:extLst>
              <a:ext uri="{FF2B5EF4-FFF2-40B4-BE49-F238E27FC236}">
                <a16:creationId xmlns:a16="http://schemas.microsoft.com/office/drawing/2014/main" id="{EDF2E1AA-225E-4162-990D-993E9A0E698C}"/>
              </a:ext>
            </a:extLst>
          </p:cNvPr>
          <p:cNvSpPr>
            <a:spLocks noGrp="1"/>
          </p:cNvSpPr>
          <p:nvPr>
            <p:ph type="sldNum" sz="quarter" idx="12"/>
          </p:nvPr>
        </p:nvSpPr>
        <p:spPr/>
        <p:txBody>
          <a:bodyPr/>
          <a:lstStyle/>
          <a:p>
            <a:fld id="{9C3D4D15-3887-47F3-AC8F-B99C7C44B5C5}" type="slidenum">
              <a:rPr lang="sv-SE" smtClean="0"/>
              <a:pPr/>
              <a:t>14</a:t>
            </a:fld>
            <a:endParaRPr lang="sv-SE" dirty="0"/>
          </a:p>
        </p:txBody>
      </p:sp>
    </p:spTree>
    <p:extLst>
      <p:ext uri="{BB962C8B-B14F-4D97-AF65-F5344CB8AC3E}">
        <p14:creationId xmlns:p14="http://schemas.microsoft.com/office/powerpoint/2010/main" val="391160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21DD39-C67A-41D4-B2AF-D787C59F4980}"/>
              </a:ext>
            </a:extLst>
          </p:cNvPr>
          <p:cNvSpPr>
            <a:spLocks noGrp="1"/>
          </p:cNvSpPr>
          <p:nvPr>
            <p:ph idx="1"/>
          </p:nvPr>
        </p:nvSpPr>
        <p:spPr/>
        <p:txBody>
          <a:bodyPr/>
          <a:lstStyle/>
          <a:p>
            <a:r>
              <a:rPr lang="en-US" sz="2400" dirty="0"/>
              <a:t>The proposals benefit: </a:t>
            </a:r>
          </a:p>
          <a:p>
            <a:pPr lvl="1"/>
            <a:r>
              <a:rPr lang="en-US" sz="1600" dirty="0"/>
              <a:t>people and businesses in rural areas </a:t>
            </a:r>
          </a:p>
          <a:p>
            <a:pPr lvl="1"/>
            <a:r>
              <a:rPr lang="en-US" sz="1600" dirty="0"/>
              <a:t>certain elderly people, </a:t>
            </a:r>
          </a:p>
          <a:p>
            <a:pPr lvl="1"/>
            <a:r>
              <a:rPr lang="en-US" sz="1600" dirty="0"/>
              <a:t>newly arrived immigrants and </a:t>
            </a:r>
          </a:p>
          <a:p>
            <a:pPr lvl="1"/>
            <a:r>
              <a:rPr lang="en-US" sz="1600" dirty="0"/>
              <a:t>individuals with varying functional disabilities</a:t>
            </a:r>
            <a:endParaRPr lang="sv-SE" sz="1600" dirty="0"/>
          </a:p>
          <a:p>
            <a:r>
              <a:rPr lang="en-US" sz="2400" dirty="0"/>
              <a:t>the vulnerability of the cash management chain will be reduced as a result of the requirements, </a:t>
            </a:r>
          </a:p>
          <a:p>
            <a:r>
              <a:rPr lang="en-US" sz="2400" dirty="0"/>
              <a:t>The costs for the banks covered by the requirements concerning reasonable access are expected to increase by between SEK 8 and 15 million per year in total. Less room for additional savings on cash services in the future</a:t>
            </a:r>
          </a:p>
          <a:p>
            <a:r>
              <a:rPr lang="en-US" sz="2400" dirty="0"/>
              <a:t>Central government expenditure is expected to increase by SEK 9–10 million per year </a:t>
            </a:r>
            <a:endParaRPr lang="sv-SE" sz="2400" dirty="0"/>
          </a:p>
        </p:txBody>
      </p:sp>
      <p:sp>
        <p:nvSpPr>
          <p:cNvPr id="3" name="Rubrik 2">
            <a:extLst>
              <a:ext uri="{FF2B5EF4-FFF2-40B4-BE49-F238E27FC236}">
                <a16:creationId xmlns:a16="http://schemas.microsoft.com/office/drawing/2014/main" id="{605395FA-CF25-45B6-BA79-0F3BE6999684}"/>
              </a:ext>
            </a:extLst>
          </p:cNvPr>
          <p:cNvSpPr>
            <a:spLocks noGrp="1"/>
          </p:cNvSpPr>
          <p:nvPr>
            <p:ph type="title"/>
          </p:nvPr>
        </p:nvSpPr>
        <p:spPr/>
        <p:txBody>
          <a:bodyPr/>
          <a:lstStyle/>
          <a:p>
            <a:r>
              <a:rPr lang="sv-SE" dirty="0" err="1"/>
              <a:t>Consequences</a:t>
            </a:r>
            <a:r>
              <a:rPr lang="sv-SE" dirty="0"/>
              <a:t> </a:t>
            </a:r>
            <a:r>
              <a:rPr lang="sv-SE" dirty="0" err="1"/>
              <a:t>of</a:t>
            </a:r>
            <a:r>
              <a:rPr lang="sv-SE" dirty="0"/>
              <a:t> the </a:t>
            </a:r>
            <a:r>
              <a:rPr lang="sv-SE" dirty="0" err="1"/>
              <a:t>Committee’s</a:t>
            </a:r>
            <a:r>
              <a:rPr lang="sv-SE" dirty="0"/>
              <a:t> </a:t>
            </a:r>
            <a:r>
              <a:rPr lang="sv-SE" dirty="0" err="1"/>
              <a:t>proposals</a:t>
            </a:r>
            <a:endParaRPr lang="sv-SE" dirty="0"/>
          </a:p>
        </p:txBody>
      </p:sp>
      <p:sp>
        <p:nvSpPr>
          <p:cNvPr id="4" name="Platshållare för sidfot 3">
            <a:extLst>
              <a:ext uri="{FF2B5EF4-FFF2-40B4-BE49-F238E27FC236}">
                <a16:creationId xmlns:a16="http://schemas.microsoft.com/office/drawing/2014/main" id="{397FFA85-5844-47B3-92FD-99092A67DF39}"/>
              </a:ext>
            </a:extLst>
          </p:cNvPr>
          <p:cNvSpPr>
            <a:spLocks noGrp="1"/>
          </p:cNvSpPr>
          <p:nvPr>
            <p:ph type="ftr" sz="quarter" idx="11"/>
          </p:nvPr>
        </p:nvSpPr>
        <p:spPr/>
        <p:txBody>
          <a:bodyPr/>
          <a:lstStyle/>
          <a:p>
            <a:r>
              <a:rPr lang="sv-SE" dirty="0"/>
              <a:t>Riksbankskommittén</a:t>
            </a:r>
          </a:p>
        </p:txBody>
      </p:sp>
      <p:sp>
        <p:nvSpPr>
          <p:cNvPr id="5" name="Platshållare för bildnummer 4">
            <a:extLst>
              <a:ext uri="{FF2B5EF4-FFF2-40B4-BE49-F238E27FC236}">
                <a16:creationId xmlns:a16="http://schemas.microsoft.com/office/drawing/2014/main" id="{A60A2F1D-5898-4B0B-9D3E-14D952594F88}"/>
              </a:ext>
            </a:extLst>
          </p:cNvPr>
          <p:cNvSpPr>
            <a:spLocks noGrp="1"/>
          </p:cNvSpPr>
          <p:nvPr>
            <p:ph type="sldNum" sz="quarter" idx="12"/>
          </p:nvPr>
        </p:nvSpPr>
        <p:spPr/>
        <p:txBody>
          <a:bodyPr/>
          <a:lstStyle/>
          <a:p>
            <a:fld id="{9C3D4D15-3887-47F3-AC8F-B99C7C44B5C5}" type="slidenum">
              <a:rPr lang="sv-SE" smtClean="0"/>
              <a:pPr/>
              <a:t>15</a:t>
            </a:fld>
            <a:endParaRPr lang="sv-SE" dirty="0"/>
          </a:p>
        </p:txBody>
      </p:sp>
    </p:spTree>
    <p:extLst>
      <p:ext uri="{BB962C8B-B14F-4D97-AF65-F5344CB8AC3E}">
        <p14:creationId xmlns:p14="http://schemas.microsoft.com/office/powerpoint/2010/main" val="19027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9C4C699-F7FC-4DB8-B678-681D1EAE9DD7}"/>
              </a:ext>
            </a:extLst>
          </p:cNvPr>
          <p:cNvSpPr>
            <a:spLocks noGrp="1"/>
          </p:cNvSpPr>
          <p:nvPr>
            <p:ph type="ftr" sz="quarter" idx="11"/>
          </p:nvPr>
        </p:nvSpPr>
        <p:spPr/>
        <p:txBody>
          <a:bodyPr/>
          <a:lstStyle/>
          <a:p>
            <a:r>
              <a:rPr lang="sv-SE" dirty="0"/>
              <a:t>Riksbankskommittén</a:t>
            </a:r>
          </a:p>
        </p:txBody>
      </p:sp>
      <p:sp>
        <p:nvSpPr>
          <p:cNvPr id="5" name="Platshållare för bildnummer 4">
            <a:extLst>
              <a:ext uri="{FF2B5EF4-FFF2-40B4-BE49-F238E27FC236}">
                <a16:creationId xmlns:a16="http://schemas.microsoft.com/office/drawing/2014/main" id="{A0A398E7-4C50-40B7-831A-261AC1610F5F}"/>
              </a:ext>
            </a:extLst>
          </p:cNvPr>
          <p:cNvSpPr>
            <a:spLocks noGrp="1"/>
          </p:cNvSpPr>
          <p:nvPr>
            <p:ph type="sldNum" sz="quarter" idx="12"/>
          </p:nvPr>
        </p:nvSpPr>
        <p:spPr/>
        <p:txBody>
          <a:bodyPr/>
          <a:lstStyle/>
          <a:p>
            <a:fld id="{9C3D4D15-3887-47F3-AC8F-B99C7C44B5C5}" type="slidenum">
              <a:rPr lang="sv-SE" smtClean="0"/>
              <a:pPr/>
              <a:t>2</a:t>
            </a:fld>
            <a:endParaRPr lang="sv-SE" dirty="0"/>
          </a:p>
        </p:txBody>
      </p:sp>
      <p:pic>
        <p:nvPicPr>
          <p:cNvPr id="3" name="Bildobjekt 2">
            <a:extLst>
              <a:ext uri="{FF2B5EF4-FFF2-40B4-BE49-F238E27FC236}">
                <a16:creationId xmlns:a16="http://schemas.microsoft.com/office/drawing/2014/main" id="{23054F9D-C762-44D8-BDA0-4547038EE858}"/>
              </a:ext>
            </a:extLst>
          </p:cNvPr>
          <p:cNvPicPr>
            <a:picLocks noChangeAspect="1"/>
          </p:cNvPicPr>
          <p:nvPr/>
        </p:nvPicPr>
        <p:blipFill rotWithShape="1">
          <a:blip r:embed="rId3"/>
          <a:srcRect r="1831" b="22564"/>
          <a:stretch/>
        </p:blipFill>
        <p:spPr>
          <a:xfrm>
            <a:off x="0" y="0"/>
            <a:ext cx="12192000" cy="6857999"/>
          </a:xfrm>
          <a:prstGeom prst="rect">
            <a:avLst/>
          </a:prstGeom>
        </p:spPr>
      </p:pic>
    </p:spTree>
    <p:extLst>
      <p:ext uri="{BB962C8B-B14F-4D97-AF65-F5344CB8AC3E}">
        <p14:creationId xmlns:p14="http://schemas.microsoft.com/office/powerpoint/2010/main" val="380807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F890481-7C2C-4AEA-9D2B-86EDDD0E6AE8}"/>
              </a:ext>
            </a:extLst>
          </p:cNvPr>
          <p:cNvSpPr>
            <a:spLocks noGrp="1"/>
          </p:cNvSpPr>
          <p:nvPr>
            <p:ph type="title"/>
          </p:nvPr>
        </p:nvSpPr>
        <p:spPr/>
        <p:txBody>
          <a:bodyPr/>
          <a:lstStyle/>
          <a:p>
            <a:r>
              <a:rPr lang="sv-SE" dirty="0"/>
              <a:t>The </a:t>
            </a:r>
            <a:r>
              <a:rPr lang="sv-SE" dirty="0" err="1"/>
              <a:t>Parliamentary</a:t>
            </a:r>
            <a:r>
              <a:rPr lang="sv-SE" dirty="0"/>
              <a:t> </a:t>
            </a:r>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2" name="Platshållare för innehåll 1">
            <a:extLst>
              <a:ext uri="{FF2B5EF4-FFF2-40B4-BE49-F238E27FC236}">
                <a16:creationId xmlns:a16="http://schemas.microsoft.com/office/drawing/2014/main" id="{799F05B8-C5AA-42EF-BE21-A8A9ECFBC5BF}"/>
              </a:ext>
            </a:extLst>
          </p:cNvPr>
          <p:cNvSpPr>
            <a:spLocks noGrp="1"/>
          </p:cNvSpPr>
          <p:nvPr>
            <p:ph sz="half" idx="1"/>
          </p:nvPr>
        </p:nvSpPr>
        <p:spPr>
          <a:xfrm>
            <a:off x="622799" y="1893600"/>
            <a:ext cx="10708815" cy="3989842"/>
          </a:xfrm>
        </p:spPr>
        <p:txBody>
          <a:bodyPr/>
          <a:lstStyle/>
          <a:p>
            <a:r>
              <a:rPr lang="en-GB" sz="2800" dirty="0"/>
              <a:t>12 members representing all parties in the Swedish parliament</a:t>
            </a:r>
          </a:p>
          <a:p>
            <a:r>
              <a:rPr lang="en-GB" sz="2800" dirty="0"/>
              <a:t>Experts from the Central bank, relevant government agencies,  ministries, universities etc.</a:t>
            </a:r>
          </a:p>
          <a:p>
            <a:r>
              <a:rPr lang="en-GB" sz="2800" dirty="0"/>
              <a:t>Meetings with 30+ stakeholders: Loomis AB, Nokas AB, banks,  interest groups (retail, pensioners, consumers, etc.) </a:t>
            </a:r>
            <a:endParaRPr lang="en-GB" sz="1800" dirty="0"/>
          </a:p>
          <a:p>
            <a:endParaRPr lang="en-GB" sz="2800" dirty="0"/>
          </a:p>
          <a:p>
            <a:pPr lvl="1"/>
            <a:endParaRPr lang="sv-SE" sz="2000" dirty="0"/>
          </a:p>
          <a:p>
            <a:pPr marL="0" indent="0">
              <a:buNone/>
            </a:pPr>
            <a:endParaRPr lang="sv-SE" dirty="0"/>
          </a:p>
        </p:txBody>
      </p:sp>
      <p:sp>
        <p:nvSpPr>
          <p:cNvPr id="4" name="Platshållare för sidfot 3">
            <a:extLst>
              <a:ext uri="{FF2B5EF4-FFF2-40B4-BE49-F238E27FC236}">
                <a16:creationId xmlns:a16="http://schemas.microsoft.com/office/drawing/2014/main" id="{7C40EC3D-2BF2-4F99-B0E0-965EE680AE22}"/>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C04653E2-3056-440E-A20C-D2688A8AE9BD}"/>
              </a:ext>
            </a:extLst>
          </p:cNvPr>
          <p:cNvSpPr>
            <a:spLocks noGrp="1"/>
          </p:cNvSpPr>
          <p:nvPr>
            <p:ph type="sldNum" sz="quarter" idx="12"/>
          </p:nvPr>
        </p:nvSpPr>
        <p:spPr/>
        <p:txBody>
          <a:bodyPr/>
          <a:lstStyle/>
          <a:p>
            <a:fld id="{9C3D4D15-3887-47F3-AC8F-B99C7C44B5C5}" type="slidenum">
              <a:rPr lang="sv-SE" smtClean="0"/>
              <a:pPr/>
              <a:t>3</a:t>
            </a:fld>
            <a:endParaRPr lang="sv-SE" dirty="0"/>
          </a:p>
        </p:txBody>
      </p:sp>
      <p:sp>
        <p:nvSpPr>
          <p:cNvPr id="8" name="textruta 7">
            <a:extLst>
              <a:ext uri="{FF2B5EF4-FFF2-40B4-BE49-F238E27FC236}">
                <a16:creationId xmlns:a16="http://schemas.microsoft.com/office/drawing/2014/main" id="{79086AE7-AFCA-4ABD-9D3C-0415431966CE}"/>
              </a:ext>
            </a:extLst>
          </p:cNvPr>
          <p:cNvSpPr txBox="1"/>
          <p:nvPr/>
        </p:nvSpPr>
        <p:spPr>
          <a:xfrm>
            <a:off x="2073600" y="4339591"/>
            <a:ext cx="8144820" cy="1569660"/>
          </a:xfrm>
          <a:prstGeom prst="rect">
            <a:avLst/>
          </a:prstGeom>
          <a:noFill/>
          <a:ln>
            <a:solidFill>
              <a:schemeClr val="tx1"/>
            </a:solidFill>
          </a:ln>
        </p:spPr>
        <p:txBody>
          <a:bodyPr wrap="square" rtlCol="0">
            <a:spAutoFit/>
          </a:bodyPr>
          <a:lstStyle/>
          <a:p>
            <a:r>
              <a:rPr lang="en-GB" sz="3200" b="1" dirty="0"/>
              <a:t>The Committee unanimously supported the proposals in the interim report from June 2018.</a:t>
            </a:r>
            <a:endParaRPr lang="en-GB" sz="3200" dirty="0"/>
          </a:p>
        </p:txBody>
      </p:sp>
    </p:spTree>
    <p:extLst>
      <p:ext uri="{BB962C8B-B14F-4D97-AF65-F5344CB8AC3E}">
        <p14:creationId xmlns:p14="http://schemas.microsoft.com/office/powerpoint/2010/main" val="17602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2487CDE8-1AF6-4EEC-B11B-A343EB9FE4B5}"/>
              </a:ext>
            </a:extLst>
          </p:cNvPr>
          <p:cNvSpPr>
            <a:spLocks noGrp="1"/>
          </p:cNvSpPr>
          <p:nvPr>
            <p:ph idx="1"/>
          </p:nvPr>
        </p:nvSpPr>
        <p:spPr>
          <a:xfrm>
            <a:off x="622799" y="1414463"/>
            <a:ext cx="10955715" cy="4129082"/>
          </a:xfrm>
        </p:spPr>
        <p:txBody>
          <a:bodyPr rIns="1800000"/>
          <a:lstStyle/>
          <a:p>
            <a:r>
              <a:rPr lang="en-GB" sz="2800" dirty="0"/>
              <a:t>Legal requirements on large banks (deposits from  general public &gt; SEK 70 billions) and offering payment accounts to provide reasonable access to cash withdrawals and deposits throughout Sweden</a:t>
            </a:r>
          </a:p>
          <a:p>
            <a:r>
              <a:rPr lang="en-GB" sz="2800" dirty="0"/>
              <a:t>The central government shall intensify its current measures to support cash withdrawals and deposits </a:t>
            </a:r>
          </a:p>
          <a:p>
            <a:r>
              <a:rPr lang="en-GB" sz="2800" dirty="0"/>
              <a:t>The </a:t>
            </a:r>
            <a:r>
              <a:rPr lang="en-GB" sz="2800" dirty="0" err="1"/>
              <a:t>Riksbank’s</a:t>
            </a:r>
            <a:r>
              <a:rPr lang="en-GB" sz="2800" dirty="0"/>
              <a:t> role in cash management, especially regarding cash depots, shall be clarified and strengthened. </a:t>
            </a:r>
          </a:p>
        </p:txBody>
      </p:sp>
      <p:sp>
        <p:nvSpPr>
          <p:cNvPr id="4" name="Rubrik 3">
            <a:extLst>
              <a:ext uri="{FF2B5EF4-FFF2-40B4-BE49-F238E27FC236}">
                <a16:creationId xmlns:a16="http://schemas.microsoft.com/office/drawing/2014/main" id="{84EB36B3-7D3D-4DFC-848A-C3B3ABA53965}"/>
              </a:ext>
            </a:extLst>
          </p:cNvPr>
          <p:cNvSpPr>
            <a:spLocks noGrp="1"/>
          </p:cNvSpPr>
          <p:nvPr>
            <p:ph type="title"/>
          </p:nvPr>
        </p:nvSpPr>
        <p:spPr/>
        <p:txBody>
          <a:bodyPr/>
          <a:lstStyle/>
          <a:p>
            <a:r>
              <a:rPr lang="sv-SE" dirty="0"/>
              <a:t>The </a:t>
            </a:r>
            <a:r>
              <a:rPr lang="sv-SE" dirty="0" err="1"/>
              <a:t>Committee´s</a:t>
            </a:r>
            <a:r>
              <a:rPr lang="sv-SE" dirty="0"/>
              <a:t> </a:t>
            </a:r>
            <a:r>
              <a:rPr lang="sv-SE" dirty="0" err="1"/>
              <a:t>proposals</a:t>
            </a:r>
            <a:r>
              <a:rPr lang="sv-SE" dirty="0"/>
              <a:t> in short</a:t>
            </a:r>
          </a:p>
        </p:txBody>
      </p:sp>
      <p:sp>
        <p:nvSpPr>
          <p:cNvPr id="2" name="Platshållare för sidfot 1">
            <a:extLst>
              <a:ext uri="{FF2B5EF4-FFF2-40B4-BE49-F238E27FC236}">
                <a16:creationId xmlns:a16="http://schemas.microsoft.com/office/drawing/2014/main" id="{727056F3-BB3C-43E4-8303-FCABF1B0F464}"/>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3" name="Platshållare för bildnummer 2">
            <a:extLst>
              <a:ext uri="{FF2B5EF4-FFF2-40B4-BE49-F238E27FC236}">
                <a16:creationId xmlns:a16="http://schemas.microsoft.com/office/drawing/2014/main" id="{B63CAD5D-1B93-4AF9-8AC2-166B259ACEE1}"/>
              </a:ext>
            </a:extLst>
          </p:cNvPr>
          <p:cNvSpPr>
            <a:spLocks noGrp="1"/>
          </p:cNvSpPr>
          <p:nvPr>
            <p:ph type="sldNum" sz="quarter" idx="12"/>
          </p:nvPr>
        </p:nvSpPr>
        <p:spPr/>
        <p:txBody>
          <a:bodyPr/>
          <a:lstStyle/>
          <a:p>
            <a:fld id="{9C3D4D15-3887-47F3-AC8F-B99C7C44B5C5}" type="slidenum">
              <a:rPr lang="sv-SE" smtClean="0"/>
              <a:pPr/>
              <a:t>4</a:t>
            </a:fld>
            <a:endParaRPr lang="sv-SE" dirty="0"/>
          </a:p>
        </p:txBody>
      </p:sp>
    </p:spTree>
    <p:extLst>
      <p:ext uri="{BB962C8B-B14F-4D97-AF65-F5344CB8AC3E}">
        <p14:creationId xmlns:p14="http://schemas.microsoft.com/office/powerpoint/2010/main" val="33330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C41FD9-AA62-466D-967E-132DC1CEA96C}"/>
              </a:ext>
            </a:extLst>
          </p:cNvPr>
          <p:cNvSpPr>
            <a:spLocks noGrp="1"/>
          </p:cNvSpPr>
          <p:nvPr>
            <p:ph type="title"/>
          </p:nvPr>
        </p:nvSpPr>
        <p:spPr/>
        <p:txBody>
          <a:bodyPr/>
          <a:lstStyle/>
          <a:p>
            <a:r>
              <a:rPr lang="sv-SE" dirty="0"/>
              <a:t>Cash in </a:t>
            </a:r>
            <a:r>
              <a:rPr lang="sv-SE" dirty="0" err="1"/>
              <a:t>circulation</a:t>
            </a:r>
            <a:r>
              <a:rPr lang="sv-SE" dirty="0"/>
              <a:t> in Sweden</a:t>
            </a:r>
          </a:p>
        </p:txBody>
      </p:sp>
      <p:sp>
        <p:nvSpPr>
          <p:cNvPr id="4" name="Platshållare för sidfot 3">
            <a:extLst>
              <a:ext uri="{FF2B5EF4-FFF2-40B4-BE49-F238E27FC236}">
                <a16:creationId xmlns:a16="http://schemas.microsoft.com/office/drawing/2014/main" id="{EB6B60C1-072E-432A-9EEF-783C22AF9AEC}"/>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AF534D6E-B22F-4007-A7BC-889C36FDDA36}"/>
              </a:ext>
            </a:extLst>
          </p:cNvPr>
          <p:cNvSpPr>
            <a:spLocks noGrp="1"/>
          </p:cNvSpPr>
          <p:nvPr>
            <p:ph type="sldNum" sz="quarter" idx="12"/>
          </p:nvPr>
        </p:nvSpPr>
        <p:spPr/>
        <p:txBody>
          <a:bodyPr/>
          <a:lstStyle/>
          <a:p>
            <a:fld id="{9C3D4D15-3887-47F3-AC8F-B99C7C44B5C5}" type="slidenum">
              <a:rPr lang="sv-SE" smtClean="0"/>
              <a:pPr/>
              <a:t>5</a:t>
            </a:fld>
            <a:endParaRPr lang="sv-SE" dirty="0"/>
          </a:p>
        </p:txBody>
      </p:sp>
      <p:graphicFrame>
        <p:nvGraphicFramePr>
          <p:cNvPr id="12" name="Platshållare för innehåll 5">
            <a:extLst>
              <a:ext uri="{FF2B5EF4-FFF2-40B4-BE49-F238E27FC236}">
                <a16:creationId xmlns:a16="http://schemas.microsoft.com/office/drawing/2014/main" id="{084A565C-8171-47A0-8050-72FB9A835257}"/>
              </a:ext>
            </a:extLst>
          </p:cNvPr>
          <p:cNvGraphicFramePr>
            <a:graphicFrameLocks noGrp="1"/>
          </p:cNvGraphicFramePr>
          <p:nvPr>
            <p:ph sz="half" idx="1"/>
            <p:extLst>
              <p:ext uri="{D42A27DB-BD31-4B8C-83A1-F6EECF244321}">
                <p14:modId xmlns:p14="http://schemas.microsoft.com/office/powerpoint/2010/main" val="1851092696"/>
              </p:ext>
            </p:extLst>
          </p:nvPr>
        </p:nvGraphicFramePr>
        <p:xfrm>
          <a:off x="622300" y="1181100"/>
          <a:ext cx="10064750" cy="5123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16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7B52A1F-6D04-49DB-9F61-93158CAF93C1}"/>
              </a:ext>
            </a:extLst>
          </p:cNvPr>
          <p:cNvSpPr>
            <a:spLocks noGrp="1"/>
          </p:cNvSpPr>
          <p:nvPr>
            <p:ph type="title"/>
          </p:nvPr>
        </p:nvSpPr>
        <p:spPr/>
        <p:txBody>
          <a:bodyPr/>
          <a:lstStyle/>
          <a:p>
            <a:r>
              <a:rPr lang="sv-SE" dirty="0" err="1"/>
              <a:t>Development</a:t>
            </a:r>
            <a:r>
              <a:rPr lang="sv-SE" dirty="0"/>
              <a:t> </a:t>
            </a:r>
            <a:r>
              <a:rPr lang="sv-SE" dirty="0" err="1"/>
              <a:t>of</a:t>
            </a:r>
            <a:r>
              <a:rPr lang="sv-SE" dirty="0"/>
              <a:t> cash services in Sweden</a:t>
            </a:r>
          </a:p>
        </p:txBody>
      </p:sp>
      <p:sp>
        <p:nvSpPr>
          <p:cNvPr id="8" name="Platshållare för innehåll 7">
            <a:extLst>
              <a:ext uri="{FF2B5EF4-FFF2-40B4-BE49-F238E27FC236}">
                <a16:creationId xmlns:a16="http://schemas.microsoft.com/office/drawing/2014/main" id="{1DB3CD89-ECA5-4C27-B371-D13FF87982C4}"/>
              </a:ext>
            </a:extLst>
          </p:cNvPr>
          <p:cNvSpPr>
            <a:spLocks noGrp="1"/>
          </p:cNvSpPr>
          <p:nvPr>
            <p:ph idx="1"/>
          </p:nvPr>
        </p:nvSpPr>
        <p:spPr/>
        <p:txBody>
          <a:bodyPr rIns="1440000"/>
          <a:lstStyle/>
          <a:p>
            <a:pPr>
              <a:buFont typeface="Arial" panose="020B0604020202020204" pitchFamily="34" charset="0"/>
              <a:buChar char="•"/>
            </a:pPr>
            <a:r>
              <a:rPr lang="en-GB" sz="2400" dirty="0"/>
              <a:t>Number of bank branches providing cash services dropped by 55 per cent 2011—2016.</a:t>
            </a:r>
          </a:p>
          <a:p>
            <a:pPr>
              <a:buFont typeface="Arial" panose="020B0604020202020204" pitchFamily="34" charset="0"/>
              <a:buChar char="•"/>
            </a:pPr>
            <a:r>
              <a:rPr lang="en-GB" sz="2400" dirty="0"/>
              <a:t>Number of ATM withdrawals and withdrawn amount has dropped by 50 per cent 2006—2016. </a:t>
            </a:r>
          </a:p>
          <a:p>
            <a:pPr>
              <a:buFont typeface="Arial" panose="020B0604020202020204" pitchFamily="34" charset="0"/>
              <a:buChar char="•"/>
            </a:pPr>
            <a:r>
              <a:rPr lang="en-GB" sz="2400" dirty="0"/>
              <a:t>The share of cash payments in retail dropped from around 40 per cent  in 2010 to around 15 per cent in 2016. 25 per cent of retailers think they are cash free already in 2020. 50 per cent in 2025.</a:t>
            </a:r>
          </a:p>
          <a:p>
            <a:pPr marL="0" indent="0">
              <a:buNone/>
            </a:pPr>
            <a:r>
              <a:rPr lang="en-GB" sz="2400" b="1" dirty="0">
                <a:solidFill>
                  <a:srgbClr val="FF0000"/>
                </a:solidFill>
              </a:rPr>
              <a:t>But….</a:t>
            </a:r>
          </a:p>
          <a:p>
            <a:pPr>
              <a:buFont typeface="Arial" panose="020B0604020202020204" pitchFamily="34" charset="0"/>
              <a:buChar char="•"/>
            </a:pPr>
            <a:r>
              <a:rPr lang="en-GB" sz="2400" dirty="0"/>
              <a:t>29 per cent of the population state that they need cash in order to get by in society</a:t>
            </a:r>
            <a:r>
              <a:rPr lang="en-GB" sz="2400" u="sng" dirty="0"/>
              <a:t>. 68 per cent  want to keep cash </a:t>
            </a:r>
            <a:r>
              <a:rPr lang="en-GB" sz="2400" dirty="0"/>
              <a:t>as a means of payment.</a:t>
            </a:r>
          </a:p>
          <a:p>
            <a:pPr>
              <a:buFont typeface="Arial" panose="020B0604020202020204" pitchFamily="34" charset="0"/>
              <a:buChar char="•"/>
            </a:pPr>
            <a:endParaRPr lang="sv-SE" sz="2400" dirty="0"/>
          </a:p>
          <a:p>
            <a:pPr>
              <a:buFont typeface="Arial" panose="020B0604020202020204" pitchFamily="34" charset="0"/>
              <a:buChar char="•"/>
            </a:pPr>
            <a:endParaRPr lang="sv-SE" sz="2400" dirty="0"/>
          </a:p>
        </p:txBody>
      </p:sp>
      <p:sp>
        <p:nvSpPr>
          <p:cNvPr id="5" name="Platshållare för sidfot 4">
            <a:extLst>
              <a:ext uri="{FF2B5EF4-FFF2-40B4-BE49-F238E27FC236}">
                <a16:creationId xmlns:a16="http://schemas.microsoft.com/office/drawing/2014/main" id="{096F7204-5000-4A86-ACEA-040A982A4DCA}"/>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6" name="Platshållare för bildnummer 5">
            <a:extLst>
              <a:ext uri="{FF2B5EF4-FFF2-40B4-BE49-F238E27FC236}">
                <a16:creationId xmlns:a16="http://schemas.microsoft.com/office/drawing/2014/main" id="{0E28F646-3528-4800-ADAF-44C8BC88CCE6}"/>
              </a:ext>
            </a:extLst>
          </p:cNvPr>
          <p:cNvSpPr>
            <a:spLocks noGrp="1"/>
          </p:cNvSpPr>
          <p:nvPr>
            <p:ph type="sldNum" sz="quarter" idx="12"/>
          </p:nvPr>
        </p:nvSpPr>
        <p:spPr/>
        <p:txBody>
          <a:bodyPr/>
          <a:lstStyle/>
          <a:p>
            <a:fld id="{9C3D4D15-3887-47F3-AC8F-B99C7C44B5C5}" type="slidenum">
              <a:rPr lang="sv-SE" smtClean="0"/>
              <a:pPr/>
              <a:t>6</a:t>
            </a:fld>
            <a:endParaRPr lang="sv-SE" dirty="0"/>
          </a:p>
        </p:txBody>
      </p:sp>
    </p:spTree>
    <p:extLst>
      <p:ext uri="{BB962C8B-B14F-4D97-AF65-F5344CB8AC3E}">
        <p14:creationId xmlns:p14="http://schemas.microsoft.com/office/powerpoint/2010/main" val="29783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7C6A0891-004D-471D-8FF3-B8D16BA1105B}"/>
              </a:ext>
            </a:extLst>
          </p:cNvPr>
          <p:cNvPicPr>
            <a:picLocks noGrp="1" noChangeAspect="1"/>
          </p:cNvPicPr>
          <p:nvPr>
            <p:ph idx="1"/>
          </p:nvPr>
        </p:nvPicPr>
        <p:blipFill>
          <a:blip r:embed="rId3"/>
          <a:stretch>
            <a:fillRect/>
          </a:stretch>
        </p:blipFill>
        <p:spPr>
          <a:xfrm>
            <a:off x="7653809" y="1278352"/>
            <a:ext cx="2318360" cy="4598921"/>
          </a:xfrm>
          <a:prstGeom prst="rect">
            <a:avLst/>
          </a:prstGeom>
        </p:spPr>
      </p:pic>
      <p:grpSp>
        <p:nvGrpSpPr>
          <p:cNvPr id="2" name="Grupp 1">
            <a:extLst>
              <a:ext uri="{FF2B5EF4-FFF2-40B4-BE49-F238E27FC236}">
                <a16:creationId xmlns:a16="http://schemas.microsoft.com/office/drawing/2014/main" id="{33676610-6F17-4301-ABFD-BFEDA18C2B79}"/>
              </a:ext>
            </a:extLst>
          </p:cNvPr>
          <p:cNvGrpSpPr/>
          <p:nvPr/>
        </p:nvGrpSpPr>
        <p:grpSpPr>
          <a:xfrm>
            <a:off x="1679813" y="1211047"/>
            <a:ext cx="4767167" cy="4864902"/>
            <a:chOff x="1559497" y="30398"/>
            <a:chExt cx="5797444" cy="5846874"/>
          </a:xfrm>
        </p:grpSpPr>
        <p:pic>
          <p:nvPicPr>
            <p:cNvPr id="5" name="Bildobjekt 4">
              <a:extLst>
                <a:ext uri="{FF2B5EF4-FFF2-40B4-BE49-F238E27FC236}">
                  <a16:creationId xmlns:a16="http://schemas.microsoft.com/office/drawing/2014/main" id="{3440111A-8A11-4F42-B749-47A037FF740B}"/>
                </a:ext>
              </a:extLst>
            </p:cNvPr>
            <p:cNvPicPr>
              <a:picLocks noChangeAspect="1"/>
            </p:cNvPicPr>
            <p:nvPr/>
          </p:nvPicPr>
          <p:blipFill>
            <a:blip r:embed="rId4"/>
            <a:stretch>
              <a:fillRect/>
            </a:stretch>
          </p:blipFill>
          <p:spPr>
            <a:xfrm>
              <a:off x="1559497" y="111286"/>
              <a:ext cx="2816827" cy="5765986"/>
            </a:xfrm>
            <a:prstGeom prst="rect">
              <a:avLst/>
            </a:prstGeom>
          </p:spPr>
        </p:pic>
        <p:sp>
          <p:nvSpPr>
            <p:cNvPr id="6" name="textruta 5">
              <a:extLst>
                <a:ext uri="{FF2B5EF4-FFF2-40B4-BE49-F238E27FC236}">
                  <a16:creationId xmlns:a16="http://schemas.microsoft.com/office/drawing/2014/main" id="{876B01C3-971F-4183-B46E-99168B68CFA2}"/>
                </a:ext>
              </a:extLst>
            </p:cNvPr>
            <p:cNvSpPr txBox="1"/>
            <p:nvPr/>
          </p:nvSpPr>
          <p:spPr>
            <a:xfrm>
              <a:off x="4692645" y="30398"/>
              <a:ext cx="2664296" cy="1220673"/>
            </a:xfrm>
            <a:prstGeom prst="rect">
              <a:avLst/>
            </a:prstGeom>
            <a:noFill/>
          </p:spPr>
          <p:txBody>
            <a:bodyPr wrap="square" rtlCol="0">
              <a:spAutoFit/>
            </a:bodyPr>
            <a:lstStyle/>
            <a:p>
              <a:r>
                <a:rPr lang="sv-SE" sz="2000" dirty="0" err="1"/>
                <a:t>Distance</a:t>
              </a:r>
              <a:r>
                <a:rPr lang="sv-SE" sz="2000" dirty="0"/>
                <a:t> to </a:t>
              </a:r>
              <a:r>
                <a:rPr lang="sv-SE" sz="2000" dirty="0" err="1"/>
                <a:t>locations</a:t>
              </a:r>
              <a:r>
                <a:rPr lang="sv-SE" sz="2000" dirty="0"/>
                <a:t> for cash </a:t>
              </a:r>
              <a:r>
                <a:rPr lang="sv-SE" sz="2000" dirty="0" err="1"/>
                <a:t>withdrawal</a:t>
              </a:r>
              <a:endParaRPr lang="sv-SE" sz="2000" dirty="0"/>
            </a:p>
          </p:txBody>
        </p:sp>
        <p:pic>
          <p:nvPicPr>
            <p:cNvPr id="8" name="Bildobjekt 7">
              <a:extLst>
                <a:ext uri="{FF2B5EF4-FFF2-40B4-BE49-F238E27FC236}">
                  <a16:creationId xmlns:a16="http://schemas.microsoft.com/office/drawing/2014/main" id="{B06A9C6B-C250-4678-9FDB-4F7AA2603C17}"/>
                </a:ext>
              </a:extLst>
            </p:cNvPr>
            <p:cNvPicPr>
              <a:picLocks noChangeAspect="1"/>
            </p:cNvPicPr>
            <p:nvPr/>
          </p:nvPicPr>
          <p:blipFill>
            <a:blip r:embed="rId5"/>
            <a:stretch>
              <a:fillRect/>
            </a:stretch>
          </p:blipFill>
          <p:spPr>
            <a:xfrm>
              <a:off x="5080130" y="1651576"/>
              <a:ext cx="2095990" cy="2641521"/>
            </a:xfrm>
            <a:prstGeom prst="rect">
              <a:avLst/>
            </a:prstGeom>
          </p:spPr>
        </p:pic>
      </p:grpSp>
      <p:sp>
        <p:nvSpPr>
          <p:cNvPr id="9" name="textruta 8">
            <a:extLst>
              <a:ext uri="{FF2B5EF4-FFF2-40B4-BE49-F238E27FC236}">
                <a16:creationId xmlns:a16="http://schemas.microsoft.com/office/drawing/2014/main" id="{5C97693F-0E33-4DC7-8BFF-5475B6508961}"/>
              </a:ext>
            </a:extLst>
          </p:cNvPr>
          <p:cNvSpPr txBox="1"/>
          <p:nvPr/>
        </p:nvSpPr>
        <p:spPr>
          <a:xfrm>
            <a:off x="5880100" y="4903454"/>
            <a:ext cx="1773709" cy="1015663"/>
          </a:xfrm>
          <a:prstGeom prst="rect">
            <a:avLst/>
          </a:prstGeom>
          <a:noFill/>
        </p:spPr>
        <p:txBody>
          <a:bodyPr wrap="square" rtlCol="0">
            <a:spAutoFit/>
          </a:bodyPr>
          <a:lstStyle/>
          <a:p>
            <a:r>
              <a:rPr lang="sv-SE" sz="2000" dirty="0" err="1"/>
              <a:t>Distance</a:t>
            </a:r>
            <a:r>
              <a:rPr lang="sv-SE" sz="2000" dirty="0"/>
              <a:t> to </a:t>
            </a:r>
            <a:r>
              <a:rPr lang="sv-SE" sz="2000" dirty="0" err="1"/>
              <a:t>locations</a:t>
            </a:r>
            <a:r>
              <a:rPr lang="sv-SE" sz="2000" dirty="0"/>
              <a:t> for </a:t>
            </a:r>
          </a:p>
          <a:p>
            <a:r>
              <a:rPr lang="sv-SE" sz="2000" dirty="0"/>
              <a:t>cash </a:t>
            </a:r>
            <a:r>
              <a:rPr lang="sv-SE" sz="2000" dirty="0" err="1"/>
              <a:t>deposit</a:t>
            </a:r>
            <a:endParaRPr lang="sv-SE" sz="2000" dirty="0"/>
          </a:p>
        </p:txBody>
      </p:sp>
      <p:sp>
        <p:nvSpPr>
          <p:cNvPr id="10" name="Rubrik 2">
            <a:extLst>
              <a:ext uri="{FF2B5EF4-FFF2-40B4-BE49-F238E27FC236}">
                <a16:creationId xmlns:a16="http://schemas.microsoft.com/office/drawing/2014/main" id="{8C66F82B-E6B5-4E48-93F8-A50699A21A09}"/>
              </a:ext>
            </a:extLst>
          </p:cNvPr>
          <p:cNvSpPr>
            <a:spLocks noGrp="1"/>
          </p:cNvSpPr>
          <p:nvPr>
            <p:ph type="title"/>
          </p:nvPr>
        </p:nvSpPr>
        <p:spPr>
          <a:xfrm>
            <a:off x="622800" y="360000"/>
            <a:ext cx="10944804" cy="1029740"/>
          </a:xfrm>
        </p:spPr>
        <p:txBody>
          <a:bodyPr/>
          <a:lstStyle/>
          <a:p>
            <a:r>
              <a:rPr lang="sv-SE" dirty="0"/>
              <a:t>Access to cash services</a:t>
            </a:r>
          </a:p>
        </p:txBody>
      </p:sp>
      <p:cxnSp>
        <p:nvCxnSpPr>
          <p:cNvPr id="7" name="Rak koppling 6">
            <a:extLst>
              <a:ext uri="{FF2B5EF4-FFF2-40B4-BE49-F238E27FC236}">
                <a16:creationId xmlns:a16="http://schemas.microsoft.com/office/drawing/2014/main" id="{76669E48-3842-4175-8A97-213BC3EC950A}"/>
              </a:ext>
            </a:extLst>
          </p:cNvPr>
          <p:cNvCxnSpPr/>
          <p:nvPr/>
        </p:nvCxnSpPr>
        <p:spPr>
          <a:xfrm>
            <a:off x="4574786" y="4757834"/>
            <a:ext cx="172350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F890A05D-8206-491B-AA2E-AF4AE6EC9B36}"/>
              </a:ext>
            </a:extLst>
          </p:cNvPr>
          <p:cNvSpPr txBox="1"/>
          <p:nvPr/>
        </p:nvSpPr>
        <p:spPr>
          <a:xfrm>
            <a:off x="7653809" y="5960962"/>
            <a:ext cx="2318360" cy="461665"/>
          </a:xfrm>
          <a:prstGeom prst="rect">
            <a:avLst/>
          </a:prstGeom>
          <a:noFill/>
        </p:spPr>
        <p:txBody>
          <a:bodyPr wrap="square" rtlCol="0">
            <a:spAutoFit/>
          </a:bodyPr>
          <a:lstStyle/>
          <a:p>
            <a:r>
              <a:rPr lang="sv-SE" sz="1200" dirty="0"/>
              <a:t>Källa: Pipos Serviceanalys (Tillväxtverket)</a:t>
            </a:r>
          </a:p>
        </p:txBody>
      </p:sp>
    </p:spTree>
    <p:extLst>
      <p:ext uri="{BB962C8B-B14F-4D97-AF65-F5344CB8AC3E}">
        <p14:creationId xmlns:p14="http://schemas.microsoft.com/office/powerpoint/2010/main" val="143047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249DD95-0E51-448E-B0B9-DCA6E937966C}"/>
              </a:ext>
            </a:extLst>
          </p:cNvPr>
          <p:cNvSpPr>
            <a:spLocks noGrp="1"/>
          </p:cNvSpPr>
          <p:nvPr>
            <p:ph type="title"/>
          </p:nvPr>
        </p:nvSpPr>
        <p:spPr/>
        <p:txBody>
          <a:bodyPr/>
          <a:lstStyle/>
          <a:p>
            <a:r>
              <a:rPr lang="sv-SE" dirty="0"/>
              <a:t>The </a:t>
            </a:r>
            <a:r>
              <a:rPr lang="sv-SE" dirty="0" err="1"/>
              <a:t>Committee’s</a:t>
            </a:r>
            <a:r>
              <a:rPr lang="sv-SE" dirty="0"/>
              <a:t> </a:t>
            </a:r>
            <a:r>
              <a:rPr lang="sv-SE" dirty="0" err="1"/>
              <a:t>starting</a:t>
            </a:r>
            <a:r>
              <a:rPr lang="sv-SE" dirty="0"/>
              <a:t> </a:t>
            </a:r>
            <a:r>
              <a:rPr lang="sv-SE" dirty="0" err="1"/>
              <a:t>points</a:t>
            </a:r>
            <a:r>
              <a:rPr lang="sv-SE" dirty="0"/>
              <a:t> 1(2)</a:t>
            </a:r>
          </a:p>
        </p:txBody>
      </p:sp>
      <p:sp>
        <p:nvSpPr>
          <p:cNvPr id="2" name="Platshållare för innehåll 1">
            <a:extLst>
              <a:ext uri="{FF2B5EF4-FFF2-40B4-BE49-F238E27FC236}">
                <a16:creationId xmlns:a16="http://schemas.microsoft.com/office/drawing/2014/main" id="{0CFB260A-02DA-47FE-805E-B14056F467A7}"/>
              </a:ext>
            </a:extLst>
          </p:cNvPr>
          <p:cNvSpPr>
            <a:spLocks noGrp="1"/>
          </p:cNvSpPr>
          <p:nvPr>
            <p:ph idx="1"/>
          </p:nvPr>
        </p:nvSpPr>
        <p:spPr>
          <a:xfrm>
            <a:off x="608840" y="1389740"/>
            <a:ext cx="10955715" cy="4129082"/>
          </a:xfrm>
        </p:spPr>
        <p:txBody>
          <a:bodyPr rIns="1800000"/>
          <a:lstStyle/>
          <a:p>
            <a:pPr>
              <a:buFont typeface="Arial" panose="020B0604020202020204" pitchFamily="34" charset="0"/>
              <a:buChar char="•"/>
            </a:pPr>
            <a:r>
              <a:rPr lang="en-US" sz="2800" dirty="0"/>
              <a:t>The development of access to cash services (cash withdrawals and deposits) should be controlled to ensure that the cash needs of the general public and society are met. </a:t>
            </a:r>
            <a:endParaRPr lang="sv-SE" sz="2800" dirty="0"/>
          </a:p>
          <a:p>
            <a:pPr>
              <a:buFont typeface="Arial" panose="020B0604020202020204" pitchFamily="34" charset="0"/>
              <a:buChar char="•"/>
            </a:pPr>
            <a:endParaRPr lang="en-US" sz="2800" dirty="0"/>
          </a:p>
          <a:p>
            <a:pPr>
              <a:buFont typeface="Arial" panose="020B0604020202020204" pitchFamily="34" charset="0"/>
              <a:buChar char="•"/>
            </a:pPr>
            <a:r>
              <a:rPr lang="en-US" sz="2800" dirty="0"/>
              <a:t>Enable government to determine democratically, and with sufficient information, the government’s role in the payment system and which means of payment should be available in the future, particularly regarding means of payment provided by the Riksbank. </a:t>
            </a:r>
            <a:endParaRPr lang="sv-SE" sz="2800" dirty="0"/>
          </a:p>
          <a:p>
            <a:endParaRPr lang="sv-SE" sz="1800" dirty="0"/>
          </a:p>
        </p:txBody>
      </p:sp>
      <p:sp>
        <p:nvSpPr>
          <p:cNvPr id="4" name="Platshållare för sidfot 3">
            <a:extLst>
              <a:ext uri="{FF2B5EF4-FFF2-40B4-BE49-F238E27FC236}">
                <a16:creationId xmlns:a16="http://schemas.microsoft.com/office/drawing/2014/main" id="{B0AD3C31-594E-42BA-8C9A-5C9826F72A01}"/>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1EDBAA5C-E31D-4340-BE89-DA26DDD3961B}"/>
              </a:ext>
            </a:extLst>
          </p:cNvPr>
          <p:cNvSpPr>
            <a:spLocks noGrp="1"/>
          </p:cNvSpPr>
          <p:nvPr>
            <p:ph type="sldNum" sz="quarter" idx="12"/>
          </p:nvPr>
        </p:nvSpPr>
        <p:spPr/>
        <p:txBody>
          <a:bodyPr/>
          <a:lstStyle/>
          <a:p>
            <a:fld id="{9C3D4D15-3887-47F3-AC8F-B99C7C44B5C5}" type="slidenum">
              <a:rPr lang="sv-SE" smtClean="0"/>
              <a:pPr/>
              <a:t>8</a:t>
            </a:fld>
            <a:endParaRPr lang="sv-SE" dirty="0"/>
          </a:p>
        </p:txBody>
      </p:sp>
    </p:spTree>
    <p:extLst>
      <p:ext uri="{BB962C8B-B14F-4D97-AF65-F5344CB8AC3E}">
        <p14:creationId xmlns:p14="http://schemas.microsoft.com/office/powerpoint/2010/main" val="21501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CFB260A-02DA-47FE-805E-B14056F467A7}"/>
              </a:ext>
            </a:extLst>
          </p:cNvPr>
          <p:cNvSpPr>
            <a:spLocks noGrp="1"/>
          </p:cNvSpPr>
          <p:nvPr>
            <p:ph idx="1"/>
          </p:nvPr>
        </p:nvSpPr>
        <p:spPr>
          <a:xfrm>
            <a:off x="622799" y="1393003"/>
            <a:ext cx="10955715" cy="4129082"/>
          </a:xfrm>
        </p:spPr>
        <p:txBody>
          <a:bodyPr/>
          <a:lstStyle/>
          <a:p>
            <a:r>
              <a:rPr lang="en-US" sz="2400" dirty="0"/>
              <a:t>Initiatives should primarily target </a:t>
            </a:r>
            <a:r>
              <a:rPr lang="en-US" sz="2400" i="1" dirty="0"/>
              <a:t>rural areas</a:t>
            </a:r>
            <a:r>
              <a:rPr lang="en-US" sz="2400" dirty="0"/>
              <a:t>, where there is greatest risk that cash-in transit and cash services will disappear completely.</a:t>
            </a:r>
            <a:endParaRPr lang="sv-SE" sz="2800" dirty="0"/>
          </a:p>
          <a:p>
            <a:pPr marL="0" indent="0">
              <a:buNone/>
            </a:pPr>
            <a:endParaRPr lang="sv-SE" sz="2400" dirty="0"/>
          </a:p>
          <a:p>
            <a:r>
              <a:rPr lang="en-US" sz="2400" dirty="0"/>
              <a:t>Existing cash management infrastructure and access to cash services should be safeguarded for economic efficiency reasons. Cooperation on infrastructure and common solutions in the cash management chain should be encouraged.</a:t>
            </a:r>
          </a:p>
          <a:p>
            <a:endParaRPr lang="en-US" sz="2400" dirty="0"/>
          </a:p>
          <a:p>
            <a:endParaRPr lang="sv-SE" sz="1800" dirty="0"/>
          </a:p>
        </p:txBody>
      </p:sp>
      <p:sp>
        <p:nvSpPr>
          <p:cNvPr id="3" name="Rubrik 2">
            <a:extLst>
              <a:ext uri="{FF2B5EF4-FFF2-40B4-BE49-F238E27FC236}">
                <a16:creationId xmlns:a16="http://schemas.microsoft.com/office/drawing/2014/main" id="{7249DD95-0E51-448E-B0B9-DCA6E937966C}"/>
              </a:ext>
            </a:extLst>
          </p:cNvPr>
          <p:cNvSpPr>
            <a:spLocks noGrp="1"/>
          </p:cNvSpPr>
          <p:nvPr>
            <p:ph type="title"/>
          </p:nvPr>
        </p:nvSpPr>
        <p:spPr/>
        <p:txBody>
          <a:bodyPr/>
          <a:lstStyle/>
          <a:p>
            <a:r>
              <a:rPr lang="sv-SE" dirty="0" err="1"/>
              <a:t>Committee’s</a:t>
            </a:r>
            <a:r>
              <a:rPr lang="sv-SE" dirty="0"/>
              <a:t> </a:t>
            </a:r>
            <a:r>
              <a:rPr lang="sv-SE" dirty="0" err="1"/>
              <a:t>starting</a:t>
            </a:r>
            <a:r>
              <a:rPr lang="sv-SE" dirty="0"/>
              <a:t> </a:t>
            </a:r>
            <a:r>
              <a:rPr lang="sv-SE" dirty="0" err="1"/>
              <a:t>points</a:t>
            </a:r>
            <a:r>
              <a:rPr lang="sv-SE" dirty="0"/>
              <a:t> 2(2)</a:t>
            </a:r>
          </a:p>
        </p:txBody>
      </p:sp>
      <p:sp>
        <p:nvSpPr>
          <p:cNvPr id="4" name="Platshållare för sidfot 3">
            <a:extLst>
              <a:ext uri="{FF2B5EF4-FFF2-40B4-BE49-F238E27FC236}">
                <a16:creationId xmlns:a16="http://schemas.microsoft.com/office/drawing/2014/main" id="{B0AD3C31-594E-42BA-8C9A-5C9826F72A01}"/>
              </a:ext>
            </a:extLst>
          </p:cNvPr>
          <p:cNvSpPr>
            <a:spLocks noGrp="1"/>
          </p:cNvSpPr>
          <p:nvPr>
            <p:ph type="ftr" sz="quarter" idx="11"/>
          </p:nvPr>
        </p:nvSpPr>
        <p:spPr/>
        <p:txBody>
          <a:bodyPr/>
          <a:lstStyle/>
          <a:p>
            <a:r>
              <a:rPr lang="sv-SE" dirty="0" err="1"/>
              <a:t>Committee</a:t>
            </a:r>
            <a:r>
              <a:rPr lang="sv-SE" dirty="0"/>
              <a:t> </a:t>
            </a:r>
            <a:r>
              <a:rPr lang="sv-SE" dirty="0" err="1"/>
              <a:t>of</a:t>
            </a:r>
            <a:r>
              <a:rPr lang="sv-SE" dirty="0"/>
              <a:t> </a:t>
            </a:r>
            <a:r>
              <a:rPr lang="sv-SE" dirty="0" err="1"/>
              <a:t>Inquiry</a:t>
            </a:r>
            <a:r>
              <a:rPr lang="sv-SE" dirty="0"/>
              <a:t> on the Riksbank</a:t>
            </a:r>
          </a:p>
        </p:txBody>
      </p:sp>
      <p:sp>
        <p:nvSpPr>
          <p:cNvPr id="5" name="Platshållare för bildnummer 4">
            <a:extLst>
              <a:ext uri="{FF2B5EF4-FFF2-40B4-BE49-F238E27FC236}">
                <a16:creationId xmlns:a16="http://schemas.microsoft.com/office/drawing/2014/main" id="{1EDBAA5C-E31D-4340-BE89-DA26DDD3961B}"/>
              </a:ext>
            </a:extLst>
          </p:cNvPr>
          <p:cNvSpPr>
            <a:spLocks noGrp="1"/>
          </p:cNvSpPr>
          <p:nvPr>
            <p:ph type="sldNum" sz="quarter" idx="12"/>
          </p:nvPr>
        </p:nvSpPr>
        <p:spPr/>
        <p:txBody>
          <a:bodyPr/>
          <a:lstStyle/>
          <a:p>
            <a:fld id="{9C3D4D15-3887-47F3-AC8F-B99C7C44B5C5}" type="slidenum">
              <a:rPr lang="sv-SE" smtClean="0"/>
              <a:pPr/>
              <a:t>9</a:t>
            </a:fld>
            <a:endParaRPr lang="sv-SE" dirty="0"/>
          </a:p>
        </p:txBody>
      </p:sp>
    </p:spTree>
    <p:extLst>
      <p:ext uri="{BB962C8B-B14F-4D97-AF65-F5344CB8AC3E}">
        <p14:creationId xmlns:p14="http://schemas.microsoft.com/office/powerpoint/2010/main" val="18227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M PPT 1053">
  <a:themeElements>
    <a:clrScheme name="RK">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 PPT 1053" id="{0B720B4A-5862-4B72-93E8-1B36028F364B}" vid="{4CE54B1F-527B-4ADD-8CE2-620FAAE8C5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K">
    <a:dk1>
      <a:srgbClr val="000000"/>
    </a:dk1>
    <a:lt1>
      <a:sysClr val="window" lastClr="FFFFFF"/>
    </a:lt1>
    <a:dk2>
      <a:srgbClr val="000000"/>
    </a:dk2>
    <a:lt2>
      <a:srgbClr val="FFFFFF"/>
    </a:lt2>
    <a:accent1>
      <a:srgbClr val="00328B"/>
    </a:accent1>
    <a:accent2>
      <a:srgbClr val="007CC3"/>
    </a:accent2>
    <a:accent3>
      <a:srgbClr val="14467F"/>
    </a:accent3>
    <a:accent4>
      <a:srgbClr val="333333"/>
    </a:accent4>
    <a:accent5>
      <a:srgbClr val="958E8A"/>
    </a:accent5>
    <a:accent6>
      <a:srgbClr val="4D605E"/>
    </a:accent6>
    <a:hlink>
      <a:srgbClr val="0000FF"/>
    </a:hlink>
    <a:folHlink>
      <a:srgbClr val="800080"/>
    </a:folHlink>
  </a:clrScheme>
  <a:fontScheme name="RK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625d36-bb37-4650-91b9-0c96159295ba"/>
    <edbe0b5c82304c8e847ab7b8c02a77c3 xmlns="cc625d36-bb37-4650-91b9-0c96159295ba">
      <Terms xmlns="http://schemas.microsoft.com/office/infopath/2007/PartnerControls"/>
    </edbe0b5c82304c8e847ab7b8c02a77c3>
    <DirtyMigration xmlns="4e9c2f0c-7bf8-49af-8356-cbf363fc78a7">false</DirtyMigration>
    <k46d94c0acf84ab9a79866a9d8b1905f xmlns="cc625d36-bb37-4650-91b9-0c96159295ba">
      <Terms xmlns="http://schemas.microsoft.com/office/infopath/2007/PartnerControls"/>
    </k46d94c0acf84ab9a79866a9d8b1905f>
    <RecordNumber xmlns="4e9c2f0c-7bf8-49af-8356-cbf363fc78a7" xsi:nil="true"/>
    <RKNyckelord xmlns="18f3d968-6251-40b0-9f11-012b293496c2" xsi:nil="true"/>
    <_dlc_DocId xmlns="61324129-a331-4a6b-b256-1e8b14cd28d9">U5QYEQ37C2HU-287861843-284</_dlc_DocId>
    <_dlc_DocIdUrl xmlns="61324129-a331-4a6b-b256-1e8b14cd28d9">
      <Url>https://dhs.sp.regeringskansliet.se/kom/Fi_2016_15/_layouts/15/DocIdRedir.aspx?ID=U5QYEQ37C2HU-287861843-284</Url>
      <Description>U5QYEQ37C2HU-287861843-284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RK PowerPoint" ma:contentTypeID="0x010100BBA312BF02777149882D207184EC35C002008A928F269A95E94A9C037634D55D8F82" ma:contentTypeVersion="11" ma:contentTypeDescription="Skapa ny presentation" ma:contentTypeScope="" ma:versionID="2f0226de5bec25cd875f7df9e5e39b86">
  <xsd:schema xmlns:xsd="http://www.w3.org/2001/XMLSchema" xmlns:xs="http://www.w3.org/2001/XMLSchema" xmlns:p="http://schemas.microsoft.com/office/2006/metadata/properties" xmlns:ns2="4e9c2f0c-7bf8-49af-8356-cbf363fc78a7" xmlns:ns4="cc625d36-bb37-4650-91b9-0c96159295ba" xmlns:ns5="18f3d968-6251-40b0-9f11-012b293496c2" xmlns:ns6="61324129-a331-4a6b-b256-1e8b14cd28d9" targetNamespace="http://schemas.microsoft.com/office/2006/metadata/properties" ma:root="true" ma:fieldsID="030c63c390a92a74d78323dde85a5855" ns2:_="" ns4:_="" ns5:_="" ns6:_="">
    <xsd:import namespace="4e9c2f0c-7bf8-49af-8356-cbf363fc78a7"/>
    <xsd:import namespace="cc625d36-bb37-4650-91b9-0c96159295ba"/>
    <xsd:import namespace="18f3d968-6251-40b0-9f11-012b293496c2"/>
    <xsd:import namespace="61324129-a331-4a6b-b256-1e8b14cd28d9"/>
    <xsd:element name="properties">
      <xsd:complexType>
        <xsd:sequence>
          <xsd:element name="documentManagement">
            <xsd:complexType>
              <xsd:all>
                <xsd:element ref="ns2:RecordNumber" minOccurs="0"/>
                <xsd:element ref="ns2:DirtyMigration" minOccurs="0"/>
                <xsd:element ref="ns4:TaxCatchAllLabel" minOccurs="0"/>
                <xsd:element ref="ns4:k46d94c0acf84ab9a79866a9d8b1905f" minOccurs="0"/>
                <xsd:element ref="ns4:TaxCatchAll" minOccurs="0"/>
                <xsd:element ref="ns4:edbe0b5c82304c8e847ab7b8c02a77c3" minOccurs="0"/>
                <xsd:element ref="ns5:RKNyckelord"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3" nillable="true" ma:displayName="Diarienummer" ma:internalName="RecordNumber">
      <xsd:simpleType>
        <xsd:restriction base="dms:Text">
          <xsd:maxLength value="255"/>
        </xsd:restriction>
      </xsd:simpleType>
    </xsd:element>
    <xsd:element name="DirtyMigration" ma:index="5" nillable="true" ma:displayName="Migrerad inte uppdaterad" ma:default="0" ma:internalName="DirtyMigr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TaxCatchAllLabel" ma:index="6" nillable="true" ma:displayName="Global taxonomikolumn1" ma:description="" ma:hidden="true" ma:list="{fff91b2c-0099-4506-919e-1707cecba226}" ma:internalName="TaxCatchAllLabel" ma:readOnly="true" ma:showField="CatchAllDataLabel" ma:web="01c1dd51-9693-45c3-89d4-50457ab839d2">
      <xsd:complexType>
        <xsd:complexContent>
          <xsd:extension base="dms:MultiChoiceLookup">
            <xsd:sequence>
              <xsd:element name="Value" type="dms:Lookup" maxOccurs="unbounded" minOccurs="0" nillable="true"/>
            </xsd:sequence>
          </xsd:extension>
        </xsd:complexContent>
      </xsd:complexType>
    </xsd:element>
    <xsd:element name="k46d94c0acf84ab9a79866a9d8b1905f" ma:index="11" nillable="true" ma:taxonomy="true" ma:internalName="k46d94c0acf84ab9a79866a9d8b1905f" ma:taxonomyFieldName="Organisation" ma:displayName="Organisatorisk enhet" ma:default="" ma:fieldId="{446d94c0-acf8-4ab9-a798-66a9d8b1905f}" ma:sspId="d07acfae-4dfa-4949-99a8-259efd31a6ae" ma:termSetId="8c1436be-a8c9-4c8f-93bb-07dc2d5595bf"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fff91b2c-0099-4506-919e-1707cecba226}" ma:internalName="TaxCatchAll" ma:showField="CatchAllData" ma:web="01c1dd51-9693-45c3-89d4-50457ab839d2">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4"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6" nillable="true" ma:displayName="Nyckelord" ma:internalName="RKNyckel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324129-a331-4a6b-b256-1e8b14cd28d9" elementFormDefault="qualified">
    <xsd:import namespace="http://schemas.microsoft.com/office/2006/documentManagement/types"/>
    <xsd:import namespace="http://schemas.microsoft.com/office/infopath/2007/PartnerControls"/>
    <xsd:element name="_dlc_DocId" ma:index="17" nillable="true" ma:displayName="Dokument-ID-värde" ma:description="Värdet för dokument-ID som tilldelats till det här objektet." ma:internalName="_dlc_DocId" ma:readOnly="true">
      <xsd:simpleType>
        <xsd:restriction base="dms:Text"/>
      </xsd:simpleType>
    </xsd:element>
    <xsd:element name="_dlc_DocIdUrl" ma:index="18"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83238B-9372-4D1F-876A-490616179859}">
  <ds:schemaRefs>
    <ds:schemaRef ds:uri="http://purl.org/dc/dcmitype/"/>
    <ds:schemaRef ds:uri="18f3d968-6251-40b0-9f11-012b293496c2"/>
    <ds:schemaRef ds:uri="cc625d36-bb37-4650-91b9-0c96159295ba"/>
    <ds:schemaRef ds:uri="61324129-a331-4a6b-b256-1e8b14cd28d9"/>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4e9c2f0c-7bf8-49af-8356-cbf363fc78a7"/>
    <ds:schemaRef ds:uri="http://www.w3.org/XML/1998/namespace"/>
    <ds:schemaRef ds:uri="http://purl.org/dc/terms/"/>
  </ds:schemaRefs>
</ds:datastoreItem>
</file>

<file path=customXml/itemProps2.xml><?xml version="1.0" encoding="utf-8"?>
<ds:datastoreItem xmlns:ds="http://schemas.openxmlformats.org/officeDocument/2006/customXml" ds:itemID="{8DD60A83-4669-420B-A442-2294A5BD6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2f0c-7bf8-49af-8356-cbf363fc78a7"/>
    <ds:schemaRef ds:uri="cc625d36-bb37-4650-91b9-0c96159295ba"/>
    <ds:schemaRef ds:uri="18f3d968-6251-40b0-9f11-012b293496c2"/>
    <ds:schemaRef ds:uri="61324129-a331-4a6b-b256-1e8b14cd2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FE0D3-FB70-40B0-8749-596B03EB4AF2}">
  <ds:schemaRefs>
    <ds:schemaRef ds:uri="http://schemas.microsoft.com/sharepoint/events"/>
  </ds:schemaRefs>
</ds:datastoreItem>
</file>

<file path=customXml/itemProps4.xml><?xml version="1.0" encoding="utf-8"?>
<ds:datastoreItem xmlns:ds="http://schemas.openxmlformats.org/officeDocument/2006/customXml" ds:itemID="{A8222233-EC40-4C6A-9B7B-55A713E53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KOM PPT 1053</Template>
  <TotalTime>0</TotalTime>
  <Words>1042</Words>
  <Application>Microsoft Office PowerPoint</Application>
  <PresentationFormat>Bredbild</PresentationFormat>
  <Paragraphs>118</Paragraphs>
  <Slides>15</Slides>
  <Notes>15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Calibri</vt:lpstr>
      <vt:lpstr>KOM PPT 1053</vt:lpstr>
      <vt:lpstr>Securing the public´s access to cash services in a rapidly transforming payment market – the case of Sweden   Ragnar Olofsson – Secretary in the Committee of Inquiry on the Riksbank</vt:lpstr>
      <vt:lpstr>PowerPoint-presentation</vt:lpstr>
      <vt:lpstr>The Parliamentary Committee of Inquiry on the Riksbank</vt:lpstr>
      <vt:lpstr>The Committee´s proposals in short</vt:lpstr>
      <vt:lpstr>Cash in circulation in Sweden</vt:lpstr>
      <vt:lpstr>Development of cash services in Sweden</vt:lpstr>
      <vt:lpstr>Access to cash services</vt:lpstr>
      <vt:lpstr>The Committee’s starting points 1(2)</vt:lpstr>
      <vt:lpstr>Committee’s starting points 2(2)</vt:lpstr>
      <vt:lpstr>Why requirements on larger banks?</vt:lpstr>
      <vt:lpstr>How to specify ”reasonable access”?</vt:lpstr>
      <vt:lpstr>The role of the Riksbank?</vt:lpstr>
      <vt:lpstr>Thank you for your attention!  </vt:lpstr>
      <vt:lpstr>Extra PP-slides</vt:lpstr>
      <vt:lpstr>Consequences of the Committee’s proposals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Tryggad tillgång till kontanter</dc:title>
  <dc:creator>Ragnar Olofsson</dc:creator>
  <cp:lastModifiedBy>Ragnar Olofsson</cp:lastModifiedBy>
  <cp:revision>43</cp:revision>
  <cp:lastPrinted>2018-06-08T13:21:35Z</cp:lastPrinted>
  <dcterms:created xsi:type="dcterms:W3CDTF">2018-05-15T20:25:55Z</dcterms:created>
  <dcterms:modified xsi:type="dcterms:W3CDTF">2019-05-14T14:58:26Z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RK</vt:lpwstr>
  </property>
  <property fmtid="{D5CDD505-2E9C-101B-9397-08002B2CF9AE}" pid="3" name="ContentTypeId">
    <vt:lpwstr>0x010100BBA312BF02777149882D207184EC35C002008A928F269A95E94A9C037634D55D8F82</vt:lpwstr>
  </property>
  <property fmtid="{D5CDD505-2E9C-101B-9397-08002B2CF9AE}" pid="4" name="Organisation">
    <vt:lpwstr/>
  </property>
  <property fmtid="{D5CDD505-2E9C-101B-9397-08002B2CF9AE}" pid="5" name="ActivityCategory">
    <vt:lpwstr/>
  </property>
  <property fmtid="{D5CDD505-2E9C-101B-9397-08002B2CF9AE}" pid="6" name="_dlc_DocId">
    <vt:lpwstr>U5QYEQ37C2HU-287861843-225</vt:lpwstr>
  </property>
  <property fmtid="{D5CDD505-2E9C-101B-9397-08002B2CF9AE}" pid="7" name="_dlc_DocIdUrl">
    <vt:lpwstr>https://dhs.sp.regeringskansliet.se/kom/Fi_2016_15/_layouts/15/DocIdRedir.aspx?ID=U5QYEQ37C2HU-287861843-225, U5QYEQ37C2HU-287861843-225</vt:lpwstr>
  </property>
  <property fmtid="{D5CDD505-2E9C-101B-9397-08002B2CF9AE}" pid="8" name="_dlc_DocIdItemGuid">
    <vt:lpwstr>fcf33d44-a152-4db3-927e-a7ea20135d11</vt:lpwstr>
  </property>
  <property fmtid="{D5CDD505-2E9C-101B-9397-08002B2CF9AE}" pid="9" name="TaxKeyword">
    <vt:lpwstr/>
  </property>
  <property fmtid="{D5CDD505-2E9C-101B-9397-08002B2CF9AE}" pid="10" name="TaxKeywordTaxHTField">
    <vt:lpwstr/>
  </property>
</Properties>
</file>