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684" r:id="rId2"/>
  </p:sldMasterIdLst>
  <p:notesMasterIdLst>
    <p:notesMasterId r:id="rId25"/>
  </p:notesMasterIdLst>
  <p:handoutMasterIdLst>
    <p:handoutMasterId r:id="rId26"/>
  </p:handoutMasterIdLst>
  <p:sldIdLst>
    <p:sldId id="445" r:id="rId3"/>
    <p:sldId id="447"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52" r:id="rId23"/>
    <p:sldId id="471" r:id="rId24"/>
  </p:sldIdLst>
  <p:sldSz cx="12188825" cy="6858000"/>
  <p:notesSz cx="6794500" cy="9931400"/>
  <p:defaultTextStyle>
    <a:defPPr>
      <a:defRPr lang="en-GB"/>
    </a:defPPr>
    <a:lvl1pPr algn="l" rtl="0" eaLnBrk="0" fontAlgn="base" hangingPunct="0">
      <a:spcBef>
        <a:spcPct val="0"/>
      </a:spcBef>
      <a:spcAft>
        <a:spcPct val="0"/>
      </a:spcAft>
      <a:defRPr kern="1200">
        <a:solidFill>
          <a:schemeClr val="tx1"/>
        </a:solidFill>
        <a:latin typeface="Arial Narrow"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S PGothic" pitchFamily="34" charset="-128"/>
        <a:cs typeface="+mn-cs"/>
      </a:defRPr>
    </a:lvl5pPr>
    <a:lvl6pPr marL="2286000" algn="l" defTabSz="914400" rtl="0" eaLnBrk="1" latinLnBrk="0" hangingPunct="1">
      <a:defRPr kern="1200">
        <a:solidFill>
          <a:schemeClr val="tx1"/>
        </a:solidFill>
        <a:latin typeface="Arial Narrow" pitchFamily="34" charset="0"/>
        <a:ea typeface="MS PGothic" pitchFamily="34" charset="-128"/>
        <a:cs typeface="+mn-cs"/>
      </a:defRPr>
    </a:lvl6pPr>
    <a:lvl7pPr marL="2743200" algn="l" defTabSz="914400" rtl="0" eaLnBrk="1" latinLnBrk="0" hangingPunct="1">
      <a:defRPr kern="1200">
        <a:solidFill>
          <a:schemeClr val="tx1"/>
        </a:solidFill>
        <a:latin typeface="Arial Narrow" pitchFamily="34" charset="0"/>
        <a:ea typeface="MS PGothic" pitchFamily="34" charset="-128"/>
        <a:cs typeface="+mn-cs"/>
      </a:defRPr>
    </a:lvl7pPr>
    <a:lvl8pPr marL="3200400" algn="l" defTabSz="914400" rtl="0" eaLnBrk="1" latinLnBrk="0" hangingPunct="1">
      <a:defRPr kern="1200">
        <a:solidFill>
          <a:schemeClr val="tx1"/>
        </a:solidFill>
        <a:latin typeface="Arial Narrow" pitchFamily="34" charset="0"/>
        <a:ea typeface="MS PGothic" pitchFamily="34" charset="-128"/>
        <a:cs typeface="+mn-cs"/>
      </a:defRPr>
    </a:lvl8pPr>
    <a:lvl9pPr marL="3657600" algn="l" defTabSz="914400" rtl="0" eaLnBrk="1" latinLnBrk="0" hangingPunct="1">
      <a:defRPr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2A6"/>
    <a:srgbClr val="0000FF"/>
    <a:srgbClr val="E4C42F"/>
    <a:srgbClr val="2A8590"/>
    <a:srgbClr val="246D75"/>
    <a:srgbClr val="308D97"/>
    <a:srgbClr val="369BA5"/>
    <a:srgbClr val="480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10" y="-46"/>
      </p:cViewPr>
      <p:guideLst>
        <p:guide orient="horz" pos="2160"/>
        <p:guide pos="383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A4F89DE-0099-48A2-81D9-59864480BCFC}"/>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 xmlns:a16="http://schemas.microsoft.com/office/drawing/2014/main" id="{36FAF7DA-9C08-4028-B520-6FB8CC93C4B9}"/>
              </a:ext>
            </a:extLst>
          </p:cNvPr>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DC80E75-5A35-4239-AC86-572279224034}" type="datetimeFigureOut">
              <a:rPr lang="en-GB" altLang="en-US"/>
              <a:pPr>
                <a:defRPr/>
              </a:pPr>
              <a:t>19/05/2019</a:t>
            </a:fld>
            <a:endParaRPr lang="en-GB" altLang="en-US"/>
          </a:p>
        </p:txBody>
      </p:sp>
      <p:sp>
        <p:nvSpPr>
          <p:cNvPr id="4" name="Footer Placeholder 3">
            <a:extLst>
              <a:ext uri="{FF2B5EF4-FFF2-40B4-BE49-F238E27FC236}">
                <a16:creationId xmlns="" xmlns:a16="http://schemas.microsoft.com/office/drawing/2014/main" id="{3864911D-4AC9-44B1-8462-FC586598B08A}"/>
              </a:ext>
            </a:extLst>
          </p:cNvPr>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a:extLst>
              <a:ext uri="{FF2B5EF4-FFF2-40B4-BE49-F238E27FC236}">
                <a16:creationId xmlns="" xmlns:a16="http://schemas.microsoft.com/office/drawing/2014/main" id="{E377E73A-FB5F-4811-9851-706A7F098DEC}"/>
              </a:ext>
            </a:extLst>
          </p:cNvPr>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F0A0EB6-B420-4F7A-B6E9-B90E1F7D7FD1}" type="slidenum">
              <a:rPr lang="en-GB" altLang="en-US"/>
              <a:pPr/>
              <a:t>‹#›</a:t>
            </a:fld>
            <a:endParaRPr lang="en-GB" altLang="en-US"/>
          </a:p>
        </p:txBody>
      </p:sp>
    </p:spTree>
    <p:extLst>
      <p:ext uri="{BB962C8B-B14F-4D97-AF65-F5344CB8AC3E}">
        <p14:creationId xmlns:p14="http://schemas.microsoft.com/office/powerpoint/2010/main" val="287938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1293791-892A-4576-BBCF-8281B5C16E84}"/>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 xmlns:a16="http://schemas.microsoft.com/office/drawing/2014/main" id="{B6B20BC4-4B1E-46AD-94BE-DA63467E2BDD}"/>
              </a:ext>
            </a:extLst>
          </p:cNvPr>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53CA500-AF42-45E1-8515-A0FC39233408}" type="datetimeFigureOut">
              <a:rPr lang="en-GB" altLang="en-US"/>
              <a:pPr>
                <a:defRPr/>
              </a:pPr>
              <a:t>19/05/2019</a:t>
            </a:fld>
            <a:endParaRPr lang="en-GB" altLang="en-US"/>
          </a:p>
        </p:txBody>
      </p:sp>
      <p:sp>
        <p:nvSpPr>
          <p:cNvPr id="4" name="Slide Image Placeholder 3">
            <a:extLst>
              <a:ext uri="{FF2B5EF4-FFF2-40B4-BE49-F238E27FC236}">
                <a16:creationId xmlns="" xmlns:a16="http://schemas.microsoft.com/office/drawing/2014/main" id="{AED7F4A6-3227-4BC9-AA28-5083A8D04215}"/>
              </a:ext>
            </a:extLst>
          </p:cNvPr>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 xmlns:a16="http://schemas.microsoft.com/office/drawing/2014/main" id="{6B6EF37D-00CB-410B-8B2E-1B93E453DA4B}"/>
              </a:ext>
            </a:extLst>
          </p:cNvPr>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 xmlns:a16="http://schemas.microsoft.com/office/drawing/2014/main" id="{F2BED581-5949-4942-9DE3-CC0F9365AD6F}"/>
              </a:ext>
            </a:extLst>
          </p:cNvPr>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a:extLst>
              <a:ext uri="{FF2B5EF4-FFF2-40B4-BE49-F238E27FC236}">
                <a16:creationId xmlns="" xmlns:a16="http://schemas.microsoft.com/office/drawing/2014/main" id="{2709E009-A40A-4D6C-95EC-8D8879C24DB6}"/>
              </a:ext>
            </a:extLst>
          </p:cNvPr>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C7201BB0-0B20-4B8E-9D2C-753BA2742105}" type="slidenum">
              <a:rPr lang="en-GB" altLang="en-US"/>
              <a:pPr/>
              <a:t>‹#›</a:t>
            </a:fld>
            <a:endParaRPr lang="en-GB" altLang="en-US"/>
          </a:p>
        </p:txBody>
      </p:sp>
    </p:spTree>
    <p:extLst>
      <p:ext uri="{BB962C8B-B14F-4D97-AF65-F5344CB8AC3E}">
        <p14:creationId xmlns:p14="http://schemas.microsoft.com/office/powerpoint/2010/main" val="3982862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Layout - City">
    <p:spTree>
      <p:nvGrpSpPr>
        <p:cNvPr id="1" name=""/>
        <p:cNvGrpSpPr/>
        <p:nvPr/>
      </p:nvGrpSpPr>
      <p:grpSpPr>
        <a:xfrm>
          <a:off x="0" y="0"/>
          <a:ext cx="0" cy="0"/>
          <a:chOff x="0" y="0"/>
          <a:chExt cx="0" cy="0"/>
        </a:xfrm>
      </p:grpSpPr>
      <p:pic>
        <p:nvPicPr>
          <p:cNvPr id="7" name="Picture 3" descr="Shopping image.jpg"/>
          <p:cNvPicPr>
            <a:picLocks noChangeAspect="1"/>
          </p:cNvPicPr>
          <p:nvPr/>
        </p:nvPicPr>
        <p:blipFill>
          <a:blip r:embed="rId2">
            <a:extLst>
              <a:ext uri="{28A0092B-C50C-407E-A947-70E740481C1C}">
                <a14:useLocalDpi xmlns:a14="http://schemas.microsoft.com/office/drawing/2010/main" val="0"/>
              </a:ext>
            </a:extLst>
          </a:blip>
          <a:srcRect t="17400" b="20628"/>
          <a:stretch>
            <a:fillRect/>
          </a:stretch>
        </p:blipFill>
        <p:spPr bwMode="auto">
          <a:xfrm>
            <a:off x="-9525" y="0"/>
            <a:ext cx="12198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8 Conector recto">
            <a:extLst>
              <a:ext uri="{FF2B5EF4-FFF2-40B4-BE49-F238E27FC236}">
                <a16:creationId xmlns="" xmlns:a16="http://schemas.microsoft.com/office/drawing/2014/main" id="{30EF52E7-C56F-4AA4-9AF0-191FAE9CA4F7}"/>
              </a:ext>
            </a:extLst>
          </p:cNvPr>
          <p:cNvCxnSpPr/>
          <p:nvPr/>
        </p:nvCxnSpPr>
        <p:spPr bwMode="black">
          <a:xfrm rot="5400000">
            <a:off x="3015456" y="5863432"/>
            <a:ext cx="1736725" cy="158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 xmlns:a16="http://schemas.microsoft.com/office/drawing/2014/main" id="{2246B3C0-7FF7-4E52-87D3-B99EA1DE79DA}"/>
              </a:ext>
            </a:extLst>
          </p:cNvPr>
          <p:cNvSpPr>
            <a:spLocks noChangeArrowheads="1"/>
          </p:cNvSpPr>
          <p:nvPr/>
        </p:nvSpPr>
        <p:spPr bwMode="auto">
          <a:xfrm flipV="1">
            <a:off x="0" y="4826000"/>
            <a:ext cx="12188825" cy="36513"/>
          </a:xfrm>
          <a:prstGeom prst="rect">
            <a:avLst/>
          </a:prstGeom>
          <a:solidFill>
            <a:srgbClr val="2732A5"/>
          </a:solidFill>
          <a:ln w="9525">
            <a:solidFill>
              <a:srgbClr val="0000FF"/>
            </a:solidFill>
            <a:round/>
            <a:headEnd/>
            <a:tailEnd/>
          </a:ln>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GB" altLang="en-US" sz="900">
              <a:solidFill>
                <a:srgbClr val="0000FF"/>
              </a:solidFill>
              <a:latin typeface="Arial" panose="020B0604020202020204" pitchFamily="34" charset="0"/>
            </a:endParaRPr>
          </a:p>
        </p:txBody>
      </p:sp>
      <p:pic>
        <p:nvPicPr>
          <p:cNvPr id="10" name="Picture 6" descr="Link Logo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 y="5016500"/>
            <a:ext cx="2724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8"/>
          <p:cNvSpPr>
            <a:spLocks noGrp="1"/>
          </p:cNvSpPr>
          <p:nvPr>
            <p:ph type="body" sz="quarter" idx="16"/>
          </p:nvPr>
        </p:nvSpPr>
        <p:spPr bwMode="black">
          <a:xfrm>
            <a:off x="4302963" y="6411214"/>
            <a:ext cx="7661329" cy="285985"/>
          </a:xfrm>
        </p:spPr>
        <p:txBody>
          <a:bodyPr lIns="0" tIns="0" rIns="0" bIns="0" rtlCol="0">
            <a:noAutofit/>
          </a:bodyPr>
          <a:lstStyle>
            <a:lvl1pPr marL="285750" indent="-285750">
              <a:buFont typeface="Arial" panose="020B0604020202020204" pitchFamily="34" charset="0"/>
              <a:buNone/>
              <a:defRPr kumimoji="0" lang="en-US" sz="1400" b="0" u="none" strike="noStrike" kern="1200" cap="none" spc="0" normalizeH="0" baseline="0" dirty="0" smtClean="0">
                <a:ln>
                  <a:noFill/>
                </a:ln>
                <a:solidFill>
                  <a:schemeClr val="bg1">
                    <a:lumMod val="50000"/>
                  </a:schemeClr>
                </a:solidFill>
                <a:effectLst/>
                <a:uLnTx/>
                <a:uFillTx/>
                <a:latin typeface="Arial"/>
                <a:cs typeface="Arial"/>
              </a:defRPr>
            </a:lvl1pPr>
          </a:lstStyle>
          <a:p>
            <a:pPr lvl="0"/>
            <a:r>
              <a:rPr lang="en-US" smtClean="0"/>
              <a:t>Click to edit Master text styles</a:t>
            </a:r>
          </a:p>
        </p:txBody>
      </p:sp>
      <p:sp>
        <p:nvSpPr>
          <p:cNvPr id="26" name="Text Placeholder 18"/>
          <p:cNvSpPr>
            <a:spLocks noGrp="1"/>
          </p:cNvSpPr>
          <p:nvPr>
            <p:ph type="body" sz="quarter" idx="18"/>
          </p:nvPr>
        </p:nvSpPr>
        <p:spPr bwMode="black">
          <a:xfrm>
            <a:off x="4305300" y="5669406"/>
            <a:ext cx="7646302" cy="666558"/>
          </a:xfrm>
          <a:noFill/>
          <a:ln w="9525">
            <a:noFill/>
            <a:miter lim="800000"/>
            <a:headEnd/>
            <a:tailEnd/>
          </a:ln>
        </p:spPr>
        <p:txBody>
          <a:bodyPr lIns="0" tIns="0" rIns="0" bIns="0" rtlCol="0" anchor="ctr">
            <a:normAutofit/>
          </a:bodyPr>
          <a:lstStyle>
            <a:lvl1pPr marL="169863" indent="-169863">
              <a:spcBef>
                <a:spcPts val="0"/>
              </a:spcBef>
              <a:buNone/>
              <a:defRPr lang="en-US" b="0" kern="1200" dirty="0" smtClean="0">
                <a:solidFill>
                  <a:schemeClr val="tx1">
                    <a:lumMod val="50000"/>
                    <a:lumOff val="50000"/>
                  </a:schemeClr>
                </a:solidFill>
                <a:latin typeface="Arial"/>
                <a:ea typeface="+mj-ea"/>
                <a:cs typeface="Arial"/>
              </a:defRPr>
            </a:lvl1pPr>
          </a:lstStyle>
          <a:p>
            <a:pPr lvl="0"/>
            <a:r>
              <a:rPr lang="en-US" smtClean="0"/>
              <a:t>Click to edit Master text styles</a:t>
            </a:r>
          </a:p>
        </p:txBody>
      </p:sp>
      <p:sp>
        <p:nvSpPr>
          <p:cNvPr id="4" name="Title 3"/>
          <p:cNvSpPr>
            <a:spLocks noGrp="1"/>
          </p:cNvSpPr>
          <p:nvPr>
            <p:ph type="title"/>
          </p:nvPr>
        </p:nvSpPr>
        <p:spPr bwMode="black">
          <a:xfrm>
            <a:off x="4295892" y="4868111"/>
            <a:ext cx="7652365" cy="677104"/>
          </a:xfrm>
          <a:noFill/>
          <a:ln w="9525">
            <a:noFill/>
            <a:miter lim="800000"/>
            <a:headEnd/>
            <a:tailEnd/>
          </a:ln>
        </p:spPr>
        <p:txBody>
          <a:bodyPr lIns="0" tIns="0" rIns="0" bIns="0" rtlCol="0">
            <a:normAutofit/>
          </a:bodyPr>
          <a:lstStyle>
            <a:lvl1pPr>
              <a:defRPr lang="en-US" b="0" kern="1200">
                <a:solidFill>
                  <a:schemeClr val="tx1">
                    <a:lumMod val="50000"/>
                    <a:lumOff val="50000"/>
                  </a:schemeClr>
                </a:solidFill>
                <a:latin typeface="Arial"/>
                <a:cs typeface="Arial"/>
              </a:defRPr>
            </a:lvl1pPr>
          </a:lstStyle>
          <a:p>
            <a:pPr lvl="0"/>
            <a:r>
              <a:rPr lang="en-US" smtClean="0"/>
              <a:t>Click to edit Master title style</a:t>
            </a:r>
            <a:endParaRPr lang="en-US" dirty="0"/>
          </a:p>
        </p:txBody>
      </p:sp>
      <p:sp>
        <p:nvSpPr>
          <p:cNvPr id="6" name="ClipArt Placeholder 5"/>
          <p:cNvSpPr>
            <a:spLocks noGrp="1"/>
          </p:cNvSpPr>
          <p:nvPr>
            <p:ph type="clipArt" sz="quarter" idx="19"/>
          </p:nvPr>
        </p:nvSpPr>
        <p:spPr>
          <a:xfrm>
            <a:off x="482600" y="5969000"/>
            <a:ext cx="2667000" cy="698500"/>
          </a:xfrm>
        </p:spPr>
        <p:txBody>
          <a:bodyPr>
            <a:normAutofit/>
          </a:bodyPr>
          <a:lstStyle>
            <a:lvl1pPr marL="0" indent="0" algn="ctr">
              <a:buNone/>
              <a:defRPr/>
            </a:lvl1pPr>
          </a:lstStyle>
          <a:p>
            <a:pPr lvl="0"/>
            <a:r>
              <a:rPr lang="en-US" noProof="0" smtClean="0"/>
              <a:t>Click icon to add clip art</a:t>
            </a:r>
            <a:endParaRPr lang="en-US" noProof="0" dirty="0"/>
          </a:p>
        </p:txBody>
      </p:sp>
    </p:spTree>
    <p:extLst>
      <p:ext uri="{BB962C8B-B14F-4D97-AF65-F5344CB8AC3E}">
        <p14:creationId xmlns:p14="http://schemas.microsoft.com/office/powerpoint/2010/main" val="101429306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ayout - City">
    <p:spTree>
      <p:nvGrpSpPr>
        <p:cNvPr id="1" name=""/>
        <p:cNvGrpSpPr/>
        <p:nvPr/>
      </p:nvGrpSpPr>
      <p:grpSpPr>
        <a:xfrm>
          <a:off x="0" y="0"/>
          <a:ext cx="0" cy="0"/>
          <a:chOff x="0" y="0"/>
          <a:chExt cx="0" cy="0"/>
        </a:xfrm>
      </p:grpSpPr>
      <p:cxnSp>
        <p:nvCxnSpPr>
          <p:cNvPr id="6" name="8 Conector recto">
            <a:extLst>
              <a:ext uri="{FF2B5EF4-FFF2-40B4-BE49-F238E27FC236}">
                <a16:creationId xmlns="" xmlns:a16="http://schemas.microsoft.com/office/drawing/2014/main" id="{36E8BC36-C032-43A5-A227-617D04EF44A3}"/>
              </a:ext>
            </a:extLst>
          </p:cNvPr>
          <p:cNvCxnSpPr/>
          <p:nvPr/>
        </p:nvCxnSpPr>
        <p:spPr bwMode="black">
          <a:xfrm rot="5400000">
            <a:off x="3015456" y="5609432"/>
            <a:ext cx="1736725" cy="158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 xmlns:a16="http://schemas.microsoft.com/office/drawing/2014/main" id="{933691D0-AB5F-4C9E-B048-2F902D7A3607}"/>
              </a:ext>
            </a:extLst>
          </p:cNvPr>
          <p:cNvSpPr>
            <a:spLocks noChangeArrowheads="1"/>
          </p:cNvSpPr>
          <p:nvPr/>
        </p:nvSpPr>
        <p:spPr bwMode="auto">
          <a:xfrm flipV="1">
            <a:off x="0" y="4165600"/>
            <a:ext cx="12188825" cy="36513"/>
          </a:xfrm>
          <a:prstGeom prst="rect">
            <a:avLst/>
          </a:prstGeom>
          <a:solidFill>
            <a:srgbClr val="2732A5"/>
          </a:solidFill>
          <a:ln w="9525">
            <a:solidFill>
              <a:srgbClr val="0000FF"/>
            </a:solidFill>
            <a:round/>
            <a:headEnd/>
            <a:tailEnd/>
          </a:ln>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GB" altLang="en-US" sz="900">
              <a:solidFill>
                <a:srgbClr val="0000FF"/>
              </a:solidFill>
              <a:latin typeface="Arial" panose="020B0604020202020204" pitchFamily="34" charset="0"/>
            </a:endParaRPr>
          </a:p>
        </p:txBody>
      </p:sp>
      <p:pic>
        <p:nvPicPr>
          <p:cNvPr id="8" name="Picture 5" descr="iStock-693916600.jpg"/>
          <p:cNvPicPr>
            <a:picLocks noChangeAspect="1"/>
          </p:cNvPicPr>
          <p:nvPr/>
        </p:nvPicPr>
        <p:blipFill>
          <a:blip r:embed="rId2">
            <a:extLst>
              <a:ext uri="{28A0092B-C50C-407E-A947-70E740481C1C}">
                <a14:useLocalDpi xmlns:a14="http://schemas.microsoft.com/office/drawing/2010/main" val="0"/>
              </a:ext>
            </a:extLst>
          </a:blip>
          <a:srcRect t="31577" b="17029"/>
          <a:stretch>
            <a:fillRect/>
          </a:stretch>
        </p:blipFill>
        <p:spPr bwMode="auto">
          <a:xfrm>
            <a:off x="0" y="0"/>
            <a:ext cx="121888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Link Logo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 y="4775200"/>
            <a:ext cx="2724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8"/>
          <p:cNvSpPr>
            <a:spLocks noGrp="1"/>
          </p:cNvSpPr>
          <p:nvPr>
            <p:ph type="body" sz="quarter" idx="16"/>
          </p:nvPr>
        </p:nvSpPr>
        <p:spPr bwMode="black">
          <a:xfrm>
            <a:off x="4302963" y="6271514"/>
            <a:ext cx="7661329" cy="285985"/>
          </a:xfrm>
        </p:spPr>
        <p:txBody>
          <a:bodyPr lIns="0" tIns="0" rIns="0" bIns="0" rtlCol="0">
            <a:noAutofit/>
          </a:bodyPr>
          <a:lstStyle>
            <a:lvl1pPr marL="285750" indent="-285750">
              <a:buFont typeface="Arial" panose="020B0604020202020204" pitchFamily="34" charset="0"/>
              <a:buNone/>
              <a:defRPr kumimoji="0" lang="en-US" sz="1400" b="0" u="none" strike="noStrike" kern="1200" cap="none" spc="0" normalizeH="0" baseline="0" dirty="0" smtClean="0">
                <a:ln>
                  <a:noFill/>
                </a:ln>
                <a:solidFill>
                  <a:schemeClr val="bg1">
                    <a:lumMod val="50000"/>
                  </a:schemeClr>
                </a:solidFill>
                <a:effectLst/>
                <a:uLnTx/>
                <a:uFillTx/>
                <a:latin typeface="Arial"/>
                <a:cs typeface="Arial"/>
              </a:defRPr>
            </a:lvl1pPr>
          </a:lstStyle>
          <a:p>
            <a:pPr lvl="0"/>
            <a:r>
              <a:rPr lang="en-US" smtClean="0"/>
              <a:t>Click to edit Master text styles</a:t>
            </a:r>
          </a:p>
        </p:txBody>
      </p:sp>
      <p:sp>
        <p:nvSpPr>
          <p:cNvPr id="26" name="Text Placeholder 18"/>
          <p:cNvSpPr>
            <a:spLocks noGrp="1"/>
          </p:cNvSpPr>
          <p:nvPr>
            <p:ph type="body" sz="quarter" idx="18"/>
          </p:nvPr>
        </p:nvSpPr>
        <p:spPr bwMode="black">
          <a:xfrm>
            <a:off x="4305300" y="5529706"/>
            <a:ext cx="7646302" cy="666558"/>
          </a:xfrm>
          <a:noFill/>
          <a:ln w="9525">
            <a:noFill/>
            <a:miter lim="800000"/>
            <a:headEnd/>
            <a:tailEnd/>
          </a:ln>
        </p:spPr>
        <p:txBody>
          <a:bodyPr lIns="0" tIns="0" rIns="0" bIns="0" rtlCol="0" anchor="ctr">
            <a:normAutofit/>
          </a:bodyPr>
          <a:lstStyle>
            <a:lvl1pPr marL="169863" indent="-169863">
              <a:spcBef>
                <a:spcPts val="0"/>
              </a:spcBef>
              <a:buNone/>
              <a:defRPr lang="en-US" b="0" kern="1200" dirty="0" smtClean="0">
                <a:solidFill>
                  <a:schemeClr val="tx1">
                    <a:lumMod val="50000"/>
                    <a:lumOff val="50000"/>
                  </a:schemeClr>
                </a:solidFill>
                <a:latin typeface="Arial"/>
                <a:ea typeface="+mj-ea"/>
                <a:cs typeface="Arial"/>
              </a:defRPr>
            </a:lvl1pPr>
          </a:lstStyle>
          <a:p>
            <a:pPr lvl="0"/>
            <a:r>
              <a:rPr lang="en-US" smtClean="0"/>
              <a:t>Click to edit Master text styles</a:t>
            </a:r>
          </a:p>
        </p:txBody>
      </p:sp>
      <p:sp>
        <p:nvSpPr>
          <p:cNvPr id="4" name="Title 3"/>
          <p:cNvSpPr>
            <a:spLocks noGrp="1"/>
          </p:cNvSpPr>
          <p:nvPr>
            <p:ph type="title"/>
          </p:nvPr>
        </p:nvSpPr>
        <p:spPr bwMode="black">
          <a:xfrm>
            <a:off x="4295892" y="4728411"/>
            <a:ext cx="7652365" cy="677104"/>
          </a:xfrm>
          <a:noFill/>
          <a:ln w="9525">
            <a:noFill/>
            <a:miter lim="800000"/>
            <a:headEnd/>
            <a:tailEnd/>
          </a:ln>
        </p:spPr>
        <p:txBody>
          <a:bodyPr lIns="0" tIns="0" rIns="0" bIns="0" rtlCol="0">
            <a:normAutofit/>
          </a:bodyPr>
          <a:lstStyle>
            <a:lvl1pPr>
              <a:defRPr lang="en-US" b="0" kern="1200">
                <a:solidFill>
                  <a:schemeClr val="tx1">
                    <a:lumMod val="50000"/>
                    <a:lumOff val="50000"/>
                  </a:schemeClr>
                </a:solidFill>
                <a:latin typeface="Arial"/>
                <a:cs typeface="Arial"/>
              </a:defRPr>
            </a:lvl1pPr>
          </a:lstStyle>
          <a:p>
            <a:pPr lvl="0"/>
            <a:r>
              <a:rPr lang="en-US" smtClean="0"/>
              <a:t>Click to edit Master title style</a:t>
            </a:r>
            <a:endParaRPr lang="en-US" dirty="0"/>
          </a:p>
        </p:txBody>
      </p:sp>
      <p:sp>
        <p:nvSpPr>
          <p:cNvPr id="22" name="Picture Placeholder 21"/>
          <p:cNvSpPr>
            <a:spLocks noGrp="1"/>
          </p:cNvSpPr>
          <p:nvPr>
            <p:ph type="pic" sz="quarter" idx="19"/>
          </p:nvPr>
        </p:nvSpPr>
        <p:spPr>
          <a:xfrm>
            <a:off x="469900" y="5727700"/>
            <a:ext cx="2692400" cy="863600"/>
          </a:xfrm>
        </p:spPr>
        <p:txBody>
          <a:bodyPr>
            <a:normAutofit/>
          </a:bodyPr>
          <a:lstStyle>
            <a:lvl1pPr marL="0" indent="0" algn="ctr">
              <a:buNone/>
              <a:defRPr>
                <a:solidFill>
                  <a:schemeClr val="bg1">
                    <a:lumMod val="50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76111551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ayout - City">
    <p:spTree>
      <p:nvGrpSpPr>
        <p:cNvPr id="1" name=""/>
        <p:cNvGrpSpPr/>
        <p:nvPr/>
      </p:nvGrpSpPr>
      <p:grpSpPr>
        <a:xfrm>
          <a:off x="0" y="0"/>
          <a:ext cx="0" cy="0"/>
          <a:chOff x="0" y="0"/>
          <a:chExt cx="0" cy="0"/>
        </a:xfrm>
      </p:grpSpPr>
      <p:cxnSp>
        <p:nvCxnSpPr>
          <p:cNvPr id="6" name="8 Conector recto">
            <a:extLst>
              <a:ext uri="{FF2B5EF4-FFF2-40B4-BE49-F238E27FC236}">
                <a16:creationId xmlns="" xmlns:a16="http://schemas.microsoft.com/office/drawing/2014/main" id="{5DA4B9C0-A4A3-48FD-BE60-BF77C3D16B1E}"/>
              </a:ext>
            </a:extLst>
          </p:cNvPr>
          <p:cNvCxnSpPr/>
          <p:nvPr/>
        </p:nvCxnSpPr>
        <p:spPr bwMode="black">
          <a:xfrm rot="5400000">
            <a:off x="3015456" y="5609432"/>
            <a:ext cx="1736725" cy="158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4" descr="shutterstock_272297249.jpg"/>
          <p:cNvPicPr>
            <a:picLocks noChangeAspect="1"/>
          </p:cNvPicPr>
          <p:nvPr/>
        </p:nvPicPr>
        <p:blipFill>
          <a:blip r:embed="rId2">
            <a:extLst>
              <a:ext uri="{28A0092B-C50C-407E-A947-70E740481C1C}">
                <a14:useLocalDpi xmlns:a14="http://schemas.microsoft.com/office/drawing/2010/main" val="0"/>
              </a:ext>
            </a:extLst>
          </a:blip>
          <a:srcRect t="13808" b="33620"/>
          <a:stretch>
            <a:fillRect/>
          </a:stretch>
        </p:blipFill>
        <p:spPr bwMode="auto">
          <a:xfrm>
            <a:off x="-22225" y="0"/>
            <a:ext cx="122110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C94FDFED-BB28-4F90-84CE-2523F2552914}"/>
              </a:ext>
            </a:extLst>
          </p:cNvPr>
          <p:cNvSpPr>
            <a:spLocks noChangeArrowheads="1"/>
          </p:cNvSpPr>
          <p:nvPr/>
        </p:nvSpPr>
        <p:spPr bwMode="auto">
          <a:xfrm flipV="1">
            <a:off x="0" y="4165600"/>
            <a:ext cx="12188825" cy="36513"/>
          </a:xfrm>
          <a:prstGeom prst="rect">
            <a:avLst/>
          </a:prstGeom>
          <a:solidFill>
            <a:srgbClr val="2732A5"/>
          </a:solidFill>
          <a:ln w="9525">
            <a:solidFill>
              <a:srgbClr val="0000FF"/>
            </a:solidFill>
            <a:round/>
            <a:headEnd/>
            <a:tailEnd/>
          </a:ln>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GB" altLang="en-US" sz="900">
              <a:solidFill>
                <a:srgbClr val="0000FF"/>
              </a:solidFill>
              <a:latin typeface="Arial" panose="020B0604020202020204" pitchFamily="34" charset="0"/>
            </a:endParaRPr>
          </a:p>
        </p:txBody>
      </p:sp>
      <p:pic>
        <p:nvPicPr>
          <p:cNvPr id="9" name="Picture 6" descr="Link Logo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 y="4775200"/>
            <a:ext cx="2724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8"/>
          <p:cNvSpPr>
            <a:spLocks noGrp="1"/>
          </p:cNvSpPr>
          <p:nvPr>
            <p:ph type="body" sz="quarter" idx="16"/>
          </p:nvPr>
        </p:nvSpPr>
        <p:spPr bwMode="black">
          <a:xfrm>
            <a:off x="4302963" y="6271514"/>
            <a:ext cx="7661329" cy="285985"/>
          </a:xfrm>
        </p:spPr>
        <p:txBody>
          <a:bodyPr lIns="0" tIns="0" rIns="0" bIns="0" rtlCol="0">
            <a:noAutofit/>
          </a:bodyPr>
          <a:lstStyle>
            <a:lvl1pPr marL="285750" indent="-285750">
              <a:buFont typeface="Arial" panose="020B0604020202020204" pitchFamily="34" charset="0"/>
              <a:buNone/>
              <a:defRPr kumimoji="0" lang="en-US" sz="1400" b="0" u="none" strike="noStrike" kern="1200" cap="none" spc="0" normalizeH="0" baseline="0" dirty="0" smtClean="0">
                <a:ln>
                  <a:noFill/>
                </a:ln>
                <a:solidFill>
                  <a:schemeClr val="bg1">
                    <a:lumMod val="50000"/>
                  </a:schemeClr>
                </a:solidFill>
                <a:effectLst/>
                <a:uLnTx/>
                <a:uFillTx/>
                <a:latin typeface="Arial"/>
                <a:cs typeface="Arial"/>
              </a:defRPr>
            </a:lvl1pPr>
          </a:lstStyle>
          <a:p>
            <a:pPr lvl="0"/>
            <a:r>
              <a:rPr lang="en-US" smtClean="0"/>
              <a:t>Click to edit Master text styles</a:t>
            </a:r>
          </a:p>
        </p:txBody>
      </p:sp>
      <p:sp>
        <p:nvSpPr>
          <p:cNvPr id="26" name="Text Placeholder 18"/>
          <p:cNvSpPr>
            <a:spLocks noGrp="1"/>
          </p:cNvSpPr>
          <p:nvPr>
            <p:ph type="body" sz="quarter" idx="18"/>
          </p:nvPr>
        </p:nvSpPr>
        <p:spPr bwMode="black">
          <a:xfrm>
            <a:off x="4305300" y="5529706"/>
            <a:ext cx="7646302" cy="666558"/>
          </a:xfrm>
          <a:noFill/>
          <a:ln w="9525">
            <a:noFill/>
            <a:miter lim="800000"/>
            <a:headEnd/>
            <a:tailEnd/>
          </a:ln>
        </p:spPr>
        <p:txBody>
          <a:bodyPr lIns="0" tIns="0" rIns="0" bIns="0" rtlCol="0" anchor="ctr">
            <a:normAutofit/>
          </a:bodyPr>
          <a:lstStyle>
            <a:lvl1pPr marL="169863" indent="-169863">
              <a:spcBef>
                <a:spcPts val="0"/>
              </a:spcBef>
              <a:buNone/>
              <a:defRPr lang="en-US" b="0" kern="1200" dirty="0" smtClean="0">
                <a:solidFill>
                  <a:schemeClr val="tx1">
                    <a:lumMod val="50000"/>
                    <a:lumOff val="50000"/>
                  </a:schemeClr>
                </a:solidFill>
                <a:latin typeface="Arial"/>
                <a:ea typeface="+mj-ea"/>
                <a:cs typeface="Arial"/>
              </a:defRPr>
            </a:lvl1pPr>
          </a:lstStyle>
          <a:p>
            <a:pPr lvl="0"/>
            <a:r>
              <a:rPr lang="en-US" smtClean="0"/>
              <a:t>Click to edit Master text styles</a:t>
            </a:r>
          </a:p>
        </p:txBody>
      </p:sp>
      <p:sp>
        <p:nvSpPr>
          <p:cNvPr id="4" name="Title 3"/>
          <p:cNvSpPr>
            <a:spLocks noGrp="1"/>
          </p:cNvSpPr>
          <p:nvPr>
            <p:ph type="title"/>
          </p:nvPr>
        </p:nvSpPr>
        <p:spPr bwMode="black">
          <a:xfrm>
            <a:off x="4295892" y="4728411"/>
            <a:ext cx="7652365" cy="677104"/>
          </a:xfrm>
          <a:noFill/>
          <a:ln w="9525">
            <a:noFill/>
            <a:miter lim="800000"/>
            <a:headEnd/>
            <a:tailEnd/>
          </a:ln>
        </p:spPr>
        <p:txBody>
          <a:bodyPr lIns="0" tIns="0" rIns="0" bIns="0" rtlCol="0">
            <a:normAutofit/>
          </a:bodyPr>
          <a:lstStyle>
            <a:lvl1pPr>
              <a:defRPr lang="en-US" b="0" kern="1200">
                <a:solidFill>
                  <a:schemeClr val="tx1">
                    <a:lumMod val="50000"/>
                    <a:lumOff val="50000"/>
                  </a:schemeClr>
                </a:solidFill>
                <a:latin typeface="Arial"/>
                <a:cs typeface="Arial"/>
              </a:defRPr>
            </a:lvl1pPr>
          </a:lstStyle>
          <a:p>
            <a:pPr lvl="0"/>
            <a:r>
              <a:rPr lang="en-US" smtClean="0"/>
              <a:t>Click to edit Master title style</a:t>
            </a:r>
            <a:endParaRPr lang="en-US" dirty="0"/>
          </a:p>
        </p:txBody>
      </p:sp>
      <p:sp>
        <p:nvSpPr>
          <p:cNvPr id="22" name="Picture Placeholder 21"/>
          <p:cNvSpPr>
            <a:spLocks noGrp="1"/>
          </p:cNvSpPr>
          <p:nvPr>
            <p:ph type="pic" sz="quarter" idx="19"/>
          </p:nvPr>
        </p:nvSpPr>
        <p:spPr>
          <a:xfrm>
            <a:off x="469900" y="5727700"/>
            <a:ext cx="2692400" cy="863600"/>
          </a:xfrm>
        </p:spPr>
        <p:txBody>
          <a:bodyPr>
            <a:normAutofit/>
          </a:bodyPr>
          <a:lstStyle>
            <a:lvl1pPr marL="0" indent="0" algn="ctr">
              <a:buNone/>
              <a:defRPr>
                <a:solidFill>
                  <a:schemeClr val="bg1">
                    <a:lumMod val="50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454858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Sub Heading">
    <p:spTree>
      <p:nvGrpSpPr>
        <p:cNvPr id="1" name=""/>
        <p:cNvGrpSpPr/>
        <p:nvPr/>
      </p:nvGrpSpPr>
      <p:grpSpPr>
        <a:xfrm>
          <a:off x="0" y="0"/>
          <a:ext cx="0" cy="0"/>
          <a:chOff x="0" y="0"/>
          <a:chExt cx="0" cy="0"/>
        </a:xfrm>
      </p:grpSpPr>
      <p:sp>
        <p:nvSpPr>
          <p:cNvPr id="4" name="TextBox 10">
            <a:extLst>
              <a:ext uri="{FF2B5EF4-FFF2-40B4-BE49-F238E27FC236}">
                <a16:creationId xmlns="" xmlns:a16="http://schemas.microsoft.com/office/drawing/2014/main" id="{6C6FDC51-2BD3-4A10-BCF5-A2C36C312F63}"/>
              </a:ext>
            </a:extLst>
          </p:cNvPr>
          <p:cNvSpPr txBox="1">
            <a:spLocks noChangeArrowheads="1"/>
          </p:cNvSpPr>
          <p:nvPr/>
        </p:nvSpPr>
        <p:spPr bwMode="auto">
          <a:xfrm>
            <a:off x="10160000" y="6443663"/>
            <a:ext cx="178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MS PGothic" pitchFamily="34" charset="-128"/>
              </a:defRPr>
            </a:lvl1pPr>
            <a:lvl2pPr marL="742950" indent="-285750">
              <a:defRPr>
                <a:solidFill>
                  <a:schemeClr val="tx1"/>
                </a:solidFill>
                <a:latin typeface="Arial Narrow" pitchFamily="34" charset="0"/>
                <a:ea typeface="MS PGothic" pitchFamily="34" charset="-128"/>
              </a:defRPr>
            </a:lvl2pPr>
            <a:lvl3pPr marL="1143000" indent="-228600">
              <a:defRPr>
                <a:solidFill>
                  <a:schemeClr val="tx1"/>
                </a:solidFill>
                <a:latin typeface="Arial Narrow" pitchFamily="34" charset="0"/>
                <a:ea typeface="MS PGothic" pitchFamily="34" charset="-128"/>
              </a:defRPr>
            </a:lvl3pPr>
            <a:lvl4pPr marL="1600200" indent="-228600">
              <a:defRPr>
                <a:solidFill>
                  <a:schemeClr val="tx1"/>
                </a:solidFill>
                <a:latin typeface="Arial Narrow" pitchFamily="34" charset="0"/>
                <a:ea typeface="MS PGothic" pitchFamily="34" charset="-128"/>
              </a:defRPr>
            </a:lvl4pPr>
            <a:lvl5pPr marL="2057400" indent="-228600">
              <a:defRPr>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Narrow" pitchFamily="34" charset="0"/>
                <a:ea typeface="MS PGothic" pitchFamily="34" charset="-128"/>
              </a:defRPr>
            </a:lvl9pPr>
          </a:lstStyle>
          <a:p>
            <a:pPr algn="r" eaLnBrk="1" hangingPunct="1"/>
            <a:fld id="{54604952-7906-472D-A81A-2A1DD0770C46}" type="slidenum">
              <a:rPr lang="en-GB" altLang="en-US" sz="1000">
                <a:solidFill>
                  <a:srgbClr val="4D4D4D"/>
                </a:solidFill>
                <a:latin typeface="Arial" pitchFamily="34" charset="0"/>
              </a:rPr>
              <a:pPr algn="r" eaLnBrk="1" hangingPunct="1"/>
              <a:t>‹#›</a:t>
            </a:fld>
            <a:endParaRPr lang="en-GB" altLang="en-US" sz="1000">
              <a:solidFill>
                <a:srgbClr val="4D4D4D"/>
              </a:solidFill>
              <a:latin typeface="Arial" pitchFamily="34" charset="0"/>
            </a:endParaRPr>
          </a:p>
        </p:txBody>
      </p:sp>
      <p:sp>
        <p:nvSpPr>
          <p:cNvPr id="5" name="TextBox 4">
            <a:extLst>
              <a:ext uri="{FF2B5EF4-FFF2-40B4-BE49-F238E27FC236}">
                <a16:creationId xmlns="" xmlns:a16="http://schemas.microsoft.com/office/drawing/2014/main" id="{1471535E-A063-4887-9621-8A3F8F91F1AC}"/>
              </a:ext>
            </a:extLst>
          </p:cNvPr>
          <p:cNvSpPr txBox="1">
            <a:spLocks noChangeArrowheads="1"/>
          </p:cNvSpPr>
          <p:nvPr/>
        </p:nvSpPr>
        <p:spPr bwMode="auto">
          <a:xfrm>
            <a:off x="4529138" y="6510338"/>
            <a:ext cx="3160712" cy="246062"/>
          </a:xfrm>
          <a:prstGeom prst="rect">
            <a:avLst/>
          </a:prstGeom>
          <a:noFill/>
          <a:ln>
            <a:noFill/>
          </a:ln>
          <a:extLst/>
        </p:spPr>
        <p:txBody>
          <a:bodyPr wrap="none">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eaLnBrk="1" hangingPunct="1">
              <a:defRPr/>
            </a:pPr>
            <a:r>
              <a:rPr lang="en-GB" altLang="en-US" sz="1000">
                <a:solidFill>
                  <a:srgbClr val="262673"/>
                </a:solidFill>
                <a:latin typeface="Arial" panose="020B0604020202020204" pitchFamily="34" charset="0"/>
              </a:rPr>
              <a:t>Confidential • © LINK Scheme.  All Rights Reserved.</a:t>
            </a:r>
          </a:p>
        </p:txBody>
      </p:sp>
      <p:sp>
        <p:nvSpPr>
          <p:cNvPr id="6" name="Rectangle 3">
            <a:extLst>
              <a:ext uri="{FF2B5EF4-FFF2-40B4-BE49-F238E27FC236}">
                <a16:creationId xmlns="" xmlns:a16="http://schemas.microsoft.com/office/drawing/2014/main" id="{4B95B422-E754-4844-A540-83847322242C}"/>
              </a:ext>
            </a:extLst>
          </p:cNvPr>
          <p:cNvSpPr>
            <a:spLocks noChangeArrowheads="1"/>
          </p:cNvSpPr>
          <p:nvPr/>
        </p:nvSpPr>
        <p:spPr bwMode="auto">
          <a:xfrm>
            <a:off x="0" y="0"/>
            <a:ext cx="36513" cy="10668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sp>
        <p:nvSpPr>
          <p:cNvPr id="7" name="Rectangle 4">
            <a:extLst>
              <a:ext uri="{FF2B5EF4-FFF2-40B4-BE49-F238E27FC236}">
                <a16:creationId xmlns="" xmlns:a16="http://schemas.microsoft.com/office/drawing/2014/main" id="{2E81F0E3-517B-4045-9AF0-17D3C8CC92D7}"/>
              </a:ext>
            </a:extLst>
          </p:cNvPr>
          <p:cNvSpPr>
            <a:spLocks noChangeArrowheads="1"/>
          </p:cNvSpPr>
          <p:nvPr/>
        </p:nvSpPr>
        <p:spPr bwMode="auto">
          <a:xfrm>
            <a:off x="0" y="1066800"/>
            <a:ext cx="36513" cy="5791200"/>
          </a:xfrm>
          <a:prstGeom prst="rect">
            <a:avLst/>
          </a:prstGeom>
          <a:solidFill>
            <a:srgbClr val="2732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pic>
        <p:nvPicPr>
          <p:cNvPr id="8" name="Picture 5" descr="Link Logo 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6375400"/>
            <a:ext cx="12985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a:extLst>
              <a:ext uri="{FF2B5EF4-FFF2-40B4-BE49-F238E27FC236}">
                <a16:creationId xmlns="" xmlns:a16="http://schemas.microsoft.com/office/drawing/2014/main" id="{0324A778-55F5-44EF-A913-C0BC159AD275}"/>
              </a:ext>
            </a:extLst>
          </p:cNvPr>
          <p:cNvSpPr>
            <a:spLocks noChangeArrowheads="1"/>
          </p:cNvSpPr>
          <p:nvPr/>
        </p:nvSpPr>
        <p:spPr bwMode="auto">
          <a:xfrm flipH="1">
            <a:off x="111125" y="1943100"/>
            <a:ext cx="5407025" cy="36513"/>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sp>
        <p:nvSpPr>
          <p:cNvPr id="10" name="Rectangle 7">
            <a:extLst>
              <a:ext uri="{FF2B5EF4-FFF2-40B4-BE49-F238E27FC236}">
                <a16:creationId xmlns="" xmlns:a16="http://schemas.microsoft.com/office/drawing/2014/main" id="{6E92BC82-3E40-45AB-981C-D859B918E32A}"/>
              </a:ext>
            </a:extLst>
          </p:cNvPr>
          <p:cNvSpPr>
            <a:spLocks noChangeArrowheads="1"/>
          </p:cNvSpPr>
          <p:nvPr/>
        </p:nvSpPr>
        <p:spPr bwMode="auto">
          <a:xfrm flipH="1">
            <a:off x="111125" y="4191000"/>
            <a:ext cx="5407025" cy="36513"/>
          </a:xfrm>
          <a:prstGeom prst="rect">
            <a:avLst/>
          </a:prstGeom>
          <a:solidFill>
            <a:srgbClr val="2732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pic>
        <p:nvPicPr>
          <p:cNvPr id="11" name="Picture 8" descr="Shopping image.jpg"/>
          <p:cNvPicPr>
            <a:picLocks noChangeAspect="1"/>
          </p:cNvPicPr>
          <p:nvPr/>
        </p:nvPicPr>
        <p:blipFill>
          <a:blip r:embed="rId3" cstate="print">
            <a:extLst>
              <a:ext uri="{28A0092B-C50C-407E-A947-70E740481C1C}">
                <a14:useLocalDpi xmlns:a14="http://schemas.microsoft.com/office/drawing/2010/main" val="0"/>
              </a:ext>
            </a:extLst>
          </a:blip>
          <a:srcRect t="17400" b="20628"/>
          <a:stretch>
            <a:fillRect/>
          </a:stretch>
        </p:blipFill>
        <p:spPr bwMode="auto">
          <a:xfrm>
            <a:off x="101600" y="1981200"/>
            <a:ext cx="5426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 xmlns:a16="http://schemas.microsoft.com/office/drawing/2014/main" id="{3AC13F37-4225-428B-9135-9EB3D989787D}"/>
              </a:ext>
            </a:extLst>
          </p:cNvPr>
          <p:cNvSpPr/>
          <p:nvPr/>
        </p:nvSpPr>
        <p:spPr>
          <a:xfrm>
            <a:off x="0" y="0"/>
            <a:ext cx="111125" cy="6850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 xmlns:a16="http://schemas.microsoft.com/office/drawing/2014/main" id="{42CC5C53-7692-492F-85FF-9A5C50B8C6AD}"/>
              </a:ext>
            </a:extLst>
          </p:cNvPr>
          <p:cNvSpPr/>
          <p:nvPr/>
        </p:nvSpPr>
        <p:spPr>
          <a:xfrm>
            <a:off x="5456238" y="0"/>
            <a:ext cx="171450" cy="45418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803900" y="1996728"/>
            <a:ext cx="5953668" cy="566936"/>
          </a:xfrm>
          <a:prstGeom prst="rect">
            <a:avLst/>
          </a:prstGeom>
        </p:spPr>
        <p:txBody>
          <a:bodyPr/>
          <a:lstStyle>
            <a:lvl1pPr>
              <a:defRPr sz="2800" b="0">
                <a:solidFill>
                  <a:schemeClr val="tx1">
                    <a:lumMod val="75000"/>
                    <a:lumOff val="2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5803900" y="2716809"/>
            <a:ext cx="5953668" cy="1296391"/>
          </a:xfrm>
          <a:prstGeom prst="rect">
            <a:avLst/>
          </a:prstGeom>
        </p:spPr>
        <p:txBody>
          <a:bodyPr>
            <a:normAutofit/>
          </a:bodyPr>
          <a:lstStyle>
            <a:lvl1pPr marL="0" indent="0">
              <a:spcBef>
                <a:spcPts val="1625"/>
              </a:spcBef>
              <a:buSzPct val="100000"/>
              <a:buFont typeface="+mj-lt"/>
              <a:buNone/>
              <a:defRPr sz="2000" b="0" baseline="0">
                <a:solidFill>
                  <a:srgbClr val="4D4D4D"/>
                </a:solidFill>
              </a:defRPr>
            </a:lvl1pPr>
            <a:lvl2pPr marL="742950" indent="-285750">
              <a:buFont typeface="Arial" pitchFamily="34" charset="0"/>
              <a:buChar char="•"/>
              <a:defRPr sz="1800" b="1">
                <a:solidFill>
                  <a:srgbClr val="4D4D4D"/>
                </a:solidFill>
              </a:defRPr>
            </a:lvl2pPr>
            <a:lvl3pPr>
              <a:defRPr sz="1800" b="1">
                <a:solidFill>
                  <a:srgbClr val="4D4D4D"/>
                </a:solidFill>
              </a:defRPr>
            </a:lvl3pPr>
            <a:lvl4pPr marL="1600200" indent="-228600">
              <a:buFont typeface="Arial" pitchFamily="34" charset="0"/>
              <a:buChar char="•"/>
              <a:defRPr sz="1800" b="1">
                <a:solidFill>
                  <a:srgbClr val="4D4D4D"/>
                </a:solidFill>
              </a:defRPr>
            </a:lvl4pPr>
            <a:lvl5pPr marL="2057400" indent="-228600">
              <a:buFont typeface="Arial" pitchFamily="34" charset="0"/>
              <a:buChar char="•"/>
              <a:defRPr sz="1800" b="1">
                <a:solidFill>
                  <a:srgbClr val="4D4D4D"/>
                </a:solidFill>
              </a:defRPr>
            </a:lvl5pPr>
          </a:lstStyle>
          <a:p>
            <a:pPr lvl="0"/>
            <a:r>
              <a:rPr lang="en-GB"/>
              <a:t>Click to edit Master text styles</a:t>
            </a:r>
          </a:p>
        </p:txBody>
      </p:sp>
    </p:spTree>
    <p:extLst>
      <p:ext uri="{BB962C8B-B14F-4D97-AF65-F5344CB8AC3E}">
        <p14:creationId xmlns:p14="http://schemas.microsoft.com/office/powerpoint/2010/main" val="389686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851" y="256828"/>
            <a:ext cx="11255717" cy="566936"/>
          </a:xfrm>
          <a:prstGeom prst="rect">
            <a:avLst/>
          </a:prstGeom>
        </p:spPr>
        <p:txBody>
          <a:bodyPr anchor="ctr" anchorCtr="0"/>
          <a:lstStyle>
            <a:lvl1pPr>
              <a:defRPr sz="2800" b="0">
                <a:solidFill>
                  <a:srgbClr val="2626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01851" y="1130301"/>
            <a:ext cx="11255717" cy="4995864"/>
          </a:xfrm>
          <a:prstGeom prst="rect">
            <a:avLst/>
          </a:prstGeom>
        </p:spPr>
        <p:txBody>
          <a:bodyPr>
            <a:normAutofit/>
          </a:bodyPr>
          <a:lstStyle>
            <a:lvl1pPr marL="342900" indent="-342900">
              <a:buSzPct val="100000"/>
              <a:buFont typeface="Wingdings" charset="2"/>
              <a:buChar char="§"/>
              <a:defRPr sz="1800" b="0">
                <a:solidFill>
                  <a:srgbClr val="4D4D4D"/>
                </a:solidFill>
              </a:defRPr>
            </a:lvl1pPr>
            <a:lvl2pPr marL="723900" indent="-368300">
              <a:buFont typeface="Lucida Grande"/>
              <a:buChar char="‑"/>
              <a:defRPr sz="1800" b="0">
                <a:solidFill>
                  <a:srgbClr val="4D4D4D"/>
                </a:solidFill>
              </a:defRPr>
            </a:lvl2pPr>
            <a:lvl3pPr marL="1079500" indent="-355600">
              <a:buFont typeface="Arial"/>
              <a:buChar char="•"/>
              <a:defRPr sz="1800" b="0">
                <a:solidFill>
                  <a:srgbClr val="4D4D4D"/>
                </a:solidFill>
              </a:defRPr>
            </a:lvl3pPr>
            <a:lvl4pPr marL="1435100" indent="-355600">
              <a:buFont typeface="Arial"/>
              <a:buChar char="•"/>
              <a:defRPr sz="1800" b="0">
                <a:solidFill>
                  <a:srgbClr val="4D4D4D"/>
                </a:solidFill>
              </a:defRPr>
            </a:lvl4pPr>
            <a:lvl5pPr marL="1790700" indent="-355600">
              <a:buFont typeface="Arial"/>
              <a:buChar char="•"/>
              <a:defRPr sz="1800" b="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11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851" y="256828"/>
            <a:ext cx="11255717" cy="566936"/>
          </a:xfrm>
          <a:prstGeom prst="rect">
            <a:avLst/>
          </a:prstGeom>
        </p:spPr>
        <p:txBody>
          <a:bodyPr anchor="ctr" anchorCtr="0"/>
          <a:lstStyle>
            <a:lvl1pPr>
              <a:defRPr sz="2800" b="0">
                <a:solidFill>
                  <a:srgbClr val="2626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9580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1851" y="320328"/>
            <a:ext cx="11255717" cy="566936"/>
          </a:xfrm>
          <a:prstGeom prst="rect">
            <a:avLst/>
          </a:prstGeom>
        </p:spPr>
        <p:txBody>
          <a:bodyPr anchor="ctr" anchorCtr="0"/>
          <a:lstStyle>
            <a:lvl1pPr>
              <a:defRPr lang="en-GB" sz="2800" b="0" dirty="0">
                <a:solidFill>
                  <a:srgbClr val="262673"/>
                </a:solidFill>
              </a:defRPr>
            </a:lvl1pPr>
          </a:lstStyle>
          <a:p>
            <a:pPr lvl="0"/>
            <a:r>
              <a:rPr lang="en-US" dirty="0"/>
              <a:t>Click to edit Master title style</a:t>
            </a:r>
            <a:endParaRPr lang="en-GB" dirty="0"/>
          </a:p>
        </p:txBody>
      </p:sp>
      <p:sp>
        <p:nvSpPr>
          <p:cNvPr id="3" name="Content Placeholder 2"/>
          <p:cNvSpPr>
            <a:spLocks noGrp="1"/>
          </p:cNvSpPr>
          <p:nvPr>
            <p:ph sz="half" idx="1"/>
          </p:nvPr>
        </p:nvSpPr>
        <p:spPr>
          <a:xfrm>
            <a:off x="609441" y="1600202"/>
            <a:ext cx="5383398" cy="4525963"/>
          </a:xfrm>
          <a:prstGeom prst="rect">
            <a:avLst/>
          </a:prstGeom>
        </p:spPr>
        <p:txBody>
          <a:bodyPr>
            <a:normAutofit/>
          </a:bodyPr>
          <a:lstStyle>
            <a:lvl1pPr>
              <a:defRPr lang="en-US" sz="1800" b="0" dirty="0" smtClean="0"/>
            </a:lvl1pPr>
            <a:lvl2pPr>
              <a:defRPr lang="en-US" sz="1800" b="0" dirty="0" smtClean="0"/>
            </a:lvl2pPr>
            <a:lvl3pPr>
              <a:defRPr lang="en-US" sz="1800" b="0" dirty="0" smtClean="0"/>
            </a:lvl3pPr>
            <a:lvl4pPr>
              <a:defRPr lang="en-US" sz="1800" b="0" dirty="0" smtClean="0"/>
            </a:lvl4pPr>
            <a:lvl5pPr>
              <a:defRPr lang="en-GB"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5986" y="1600202"/>
            <a:ext cx="5383398" cy="4525963"/>
          </a:xfrm>
          <a:prstGeom prst="rect">
            <a:avLst/>
          </a:prstGeom>
        </p:spPr>
        <p:txBody>
          <a:bodyPr>
            <a:normAutofit/>
          </a:bodyPr>
          <a:lstStyle>
            <a:lvl1pPr>
              <a:defRPr lang="en-US" sz="1800" b="0" dirty="0" smtClean="0"/>
            </a:lvl1pPr>
            <a:lvl2pPr>
              <a:defRPr lang="en-US" sz="1800" b="0" dirty="0" smtClean="0"/>
            </a:lvl2pPr>
            <a:lvl3pPr>
              <a:defRPr lang="en-US" sz="1800" b="0" dirty="0" smtClean="0"/>
            </a:lvl3pPr>
            <a:lvl4pPr>
              <a:defRPr lang="en-US" sz="1800" b="0" dirty="0" smtClean="0"/>
            </a:lvl4pPr>
            <a:lvl5pPr>
              <a:defRPr lang="en-GB"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70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1851" y="282228"/>
            <a:ext cx="11255717" cy="566936"/>
          </a:xfrm>
          <a:prstGeom prst="rect">
            <a:avLst/>
          </a:prstGeom>
        </p:spPr>
        <p:txBody>
          <a:bodyPr anchor="ctr" anchorCtr="0"/>
          <a:lstStyle>
            <a:lvl1pPr>
              <a:defRPr lang="en-GB" sz="2800" b="0" dirty="0">
                <a:solidFill>
                  <a:srgbClr val="262673"/>
                </a:solidFill>
              </a:defRPr>
            </a:lvl1pPr>
          </a:lstStyle>
          <a:p>
            <a:pPr lvl="0"/>
            <a:r>
              <a:rPr lang="en-US" dirty="0"/>
              <a:t>Click to edit Master title style</a:t>
            </a:r>
            <a:endParaRPr lang="en-GB" dirty="0"/>
          </a:p>
        </p:txBody>
      </p:sp>
      <p:sp>
        <p:nvSpPr>
          <p:cNvPr id="3" name="Text Placeholder 2"/>
          <p:cNvSpPr>
            <a:spLocks noGrp="1"/>
          </p:cNvSpPr>
          <p:nvPr>
            <p:ph type="body" idx="1"/>
          </p:nvPr>
        </p:nvSpPr>
        <p:spPr>
          <a:xfrm>
            <a:off x="512477" y="1556792"/>
            <a:ext cx="5482478" cy="618083"/>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477" y="2174875"/>
            <a:ext cx="5482478" cy="3951288"/>
          </a:xfrm>
          <a:prstGeom prst="rect">
            <a:avLst/>
          </a:prstGeom>
        </p:spPr>
        <p:txBody>
          <a:bodyPr>
            <a:normAutofit/>
          </a:bodyPr>
          <a:lstStyle>
            <a:lvl1pPr>
              <a:defRPr lang="en-US" sz="1800" b="0" dirty="0" smtClean="0"/>
            </a:lvl1pPr>
            <a:lvl2pPr>
              <a:defRPr lang="en-US" sz="1800" b="0" dirty="0" smtClean="0"/>
            </a:lvl2pPr>
            <a:lvl3pPr>
              <a:defRPr lang="en-US" sz="1800" b="0" dirty="0" smtClean="0"/>
            </a:lvl3pPr>
            <a:lvl4pPr>
              <a:defRPr lang="en-US" sz="1800" b="0" dirty="0" smtClean="0"/>
            </a:lvl4pPr>
            <a:lvl5pPr>
              <a:defRPr lang="en-GB"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1754" y="1556792"/>
            <a:ext cx="5573196" cy="618083"/>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1754" y="2174875"/>
            <a:ext cx="5573196" cy="3951288"/>
          </a:xfrm>
          <a:prstGeom prst="rect">
            <a:avLst/>
          </a:prstGeom>
        </p:spPr>
        <p:txBody>
          <a:bodyPr>
            <a:normAutofit/>
          </a:bodyPr>
          <a:lstStyle>
            <a:lvl1pPr>
              <a:defRPr lang="en-US" sz="1800" b="0" dirty="0" smtClean="0"/>
            </a:lvl1pPr>
            <a:lvl2pPr>
              <a:defRPr lang="en-US" sz="1800" b="0" dirty="0" smtClean="0"/>
            </a:lvl2pPr>
            <a:lvl3pPr>
              <a:defRPr lang="en-US" sz="1800" b="0" dirty="0" smtClean="0"/>
            </a:lvl3pPr>
            <a:lvl4pPr>
              <a:defRPr lang="en-US" sz="1800" b="0" dirty="0" smtClean="0"/>
            </a:lvl4pPr>
            <a:lvl5pPr>
              <a:defRPr lang="en-GB"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p:nvPr>
        </p:nvSpPr>
        <p:spPr>
          <a:xfrm>
            <a:off x="511774" y="6165850"/>
            <a:ext cx="11253177" cy="287338"/>
          </a:xfrm>
          <a:prstGeom prst="rect">
            <a:avLst/>
          </a:prstGeom>
        </p:spPr>
        <p:txBody>
          <a:bodyPr/>
          <a:lstStyle>
            <a:lvl1pPr marL="0" indent="0" algn="ctr">
              <a:buFontTx/>
              <a:buNone/>
              <a:defRPr sz="2000" b="1">
                <a:solidFill>
                  <a:srgbClr val="CCE0FD"/>
                </a:solidFill>
              </a:defRPr>
            </a:lvl1pPr>
          </a:lstStyle>
          <a:p>
            <a:pPr lvl="0"/>
            <a:r>
              <a:rPr lang="en-GB"/>
              <a:t>Click to edit Master text styles</a:t>
            </a:r>
          </a:p>
        </p:txBody>
      </p:sp>
    </p:spTree>
    <p:extLst>
      <p:ext uri="{BB962C8B-B14F-4D97-AF65-F5344CB8AC3E}">
        <p14:creationId xmlns:p14="http://schemas.microsoft.com/office/powerpoint/2010/main" val="183136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11163" y="142875"/>
            <a:ext cx="113665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105"/>
          <p:cNvSpPr>
            <a:spLocks noGrp="1" noChangeArrowheads="1"/>
          </p:cNvSpPr>
          <p:nvPr>
            <p:ph type="body" idx="1"/>
          </p:nvPr>
        </p:nvSpPr>
        <p:spPr bwMode="gray">
          <a:xfrm>
            <a:off x="415925" y="1019175"/>
            <a:ext cx="113569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Lst>
  <p:transition spd="med">
    <p:fade/>
  </p:transition>
  <p:hf hdr="0" ftr="0" dt="0"/>
  <p:txStyles>
    <p:titleStyle>
      <a:lvl1pPr algn="l" rtl="0" eaLnBrk="1" fontAlgn="base" hangingPunct="1">
        <a:lnSpc>
          <a:spcPct val="90000"/>
        </a:lnSpc>
        <a:spcBef>
          <a:spcPct val="0"/>
        </a:spcBef>
        <a:spcAft>
          <a:spcPct val="0"/>
        </a:spcAft>
        <a:defRPr lang="en-US" sz="2800" kern="1200" dirty="0">
          <a:solidFill>
            <a:srgbClr val="262673"/>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lnSpc>
          <a:spcPct val="90000"/>
        </a:lnSpc>
        <a:spcBef>
          <a:spcPct val="0"/>
        </a:spcBef>
        <a:spcAft>
          <a:spcPct val="0"/>
        </a:spcAft>
        <a:defRPr sz="2800">
          <a:solidFill>
            <a:srgbClr val="262673"/>
          </a:solidFill>
          <a:latin typeface="Arial" charset="0"/>
          <a:ea typeface="MS PGothic"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800">
          <a:solidFill>
            <a:srgbClr val="262673"/>
          </a:solidFill>
          <a:latin typeface="Arial" charset="0"/>
          <a:ea typeface="MS PGothic"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800">
          <a:solidFill>
            <a:srgbClr val="262673"/>
          </a:solidFill>
          <a:latin typeface="Arial" charset="0"/>
          <a:ea typeface="MS PGothic"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800">
          <a:solidFill>
            <a:srgbClr val="262673"/>
          </a:solidFill>
          <a:latin typeface="Arial" charset="0"/>
          <a:ea typeface="MS PGothic"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400" b="1">
          <a:solidFill>
            <a:srgbClr val="003366"/>
          </a:solidFill>
          <a:latin typeface="Arial Narrow" pitchFamily="34" charset="0"/>
        </a:defRPr>
      </a:lvl6pPr>
      <a:lvl7pPr marL="914400" algn="l" rtl="0" eaLnBrk="1" fontAlgn="base" hangingPunct="1">
        <a:lnSpc>
          <a:spcPct val="90000"/>
        </a:lnSpc>
        <a:spcBef>
          <a:spcPct val="0"/>
        </a:spcBef>
        <a:spcAft>
          <a:spcPct val="0"/>
        </a:spcAft>
        <a:defRPr sz="2400" b="1">
          <a:solidFill>
            <a:srgbClr val="003366"/>
          </a:solidFill>
          <a:latin typeface="Arial Narrow" pitchFamily="34" charset="0"/>
        </a:defRPr>
      </a:lvl7pPr>
      <a:lvl8pPr marL="1371600" algn="l" rtl="0" eaLnBrk="1" fontAlgn="base" hangingPunct="1">
        <a:lnSpc>
          <a:spcPct val="90000"/>
        </a:lnSpc>
        <a:spcBef>
          <a:spcPct val="0"/>
        </a:spcBef>
        <a:spcAft>
          <a:spcPct val="0"/>
        </a:spcAft>
        <a:defRPr sz="2400" b="1">
          <a:solidFill>
            <a:srgbClr val="003366"/>
          </a:solidFill>
          <a:latin typeface="Arial Narrow" pitchFamily="34" charset="0"/>
        </a:defRPr>
      </a:lvl8pPr>
      <a:lvl9pPr marL="1828800" algn="l" rtl="0" eaLnBrk="1" fontAlgn="base" hangingPunct="1">
        <a:lnSpc>
          <a:spcPct val="90000"/>
        </a:lnSpc>
        <a:spcBef>
          <a:spcPct val="0"/>
        </a:spcBef>
        <a:spcAft>
          <a:spcPct val="0"/>
        </a:spcAft>
        <a:defRPr sz="2400" b="1">
          <a:solidFill>
            <a:srgbClr val="003366"/>
          </a:solidFill>
          <a:latin typeface="Arial Narrow" pitchFamily="34" charset="0"/>
        </a:defRPr>
      </a:lvl9pPr>
    </p:titleStyle>
    <p:bodyStyle>
      <a:lvl1pPr marL="169863" indent="-169863" algn="l" rtl="0" eaLnBrk="1" fontAlgn="base" hangingPunct="1">
        <a:spcBef>
          <a:spcPct val="35000"/>
        </a:spcBef>
        <a:spcAft>
          <a:spcPct val="0"/>
        </a:spcAft>
        <a:buClr>
          <a:schemeClr val="tx1"/>
        </a:buClr>
        <a:buFont typeface="Wingdings" pitchFamily="2" charset="2"/>
        <a:buChar char="§"/>
        <a:defRPr lang="en-GB" kern="1200">
          <a:solidFill>
            <a:srgbClr val="4D4D4D"/>
          </a:solidFill>
          <a:latin typeface="Arial"/>
          <a:ea typeface="MS PGothic" panose="020B0600070205080204" pitchFamily="34" charset="-128"/>
          <a:cs typeface="Arial"/>
        </a:defRPr>
      </a:lvl1pPr>
      <a:lvl2pPr marL="515938" indent="-231775" algn="l" rtl="0" eaLnBrk="1" fontAlgn="base" hangingPunct="1">
        <a:spcBef>
          <a:spcPct val="20000"/>
        </a:spcBef>
        <a:spcAft>
          <a:spcPct val="0"/>
        </a:spcAft>
        <a:buClr>
          <a:schemeClr val="tx1"/>
        </a:buClr>
        <a:buChar char="–"/>
        <a:defRPr lang="en-GB" kern="1200">
          <a:solidFill>
            <a:srgbClr val="4D4D4D"/>
          </a:solidFill>
          <a:latin typeface="Arial"/>
          <a:ea typeface="MS PGothic" panose="020B0600070205080204" pitchFamily="34" charset="-128"/>
          <a:cs typeface="Arial"/>
        </a:defRPr>
      </a:lvl2pPr>
      <a:lvl3pPr marL="803275" indent="-173038" algn="l" rtl="0" eaLnBrk="1" fontAlgn="base" hangingPunct="1">
        <a:spcBef>
          <a:spcPct val="20000"/>
        </a:spcBef>
        <a:spcAft>
          <a:spcPct val="0"/>
        </a:spcAft>
        <a:buClr>
          <a:schemeClr val="tx1"/>
        </a:buClr>
        <a:buFont typeface="Wingdings" pitchFamily="2" charset="2"/>
        <a:buChar char=""/>
        <a:defRPr lang="en-GB" kern="1200">
          <a:solidFill>
            <a:srgbClr val="4D4D4D"/>
          </a:solidFill>
          <a:latin typeface="Arial"/>
          <a:ea typeface="MS PGothic" panose="020B0600070205080204" pitchFamily="34" charset="-128"/>
          <a:cs typeface="Arial"/>
        </a:defRPr>
      </a:lvl3pPr>
      <a:lvl4pPr marL="1084263" indent="-166688" algn="l" rtl="0" eaLnBrk="1" fontAlgn="base" hangingPunct="1">
        <a:spcBef>
          <a:spcPct val="20000"/>
        </a:spcBef>
        <a:spcAft>
          <a:spcPct val="0"/>
        </a:spcAft>
        <a:buClr>
          <a:schemeClr val="tx1"/>
        </a:buClr>
        <a:buChar char="–"/>
        <a:defRPr lang="en-GB" kern="1200">
          <a:solidFill>
            <a:srgbClr val="4D4D4D"/>
          </a:solidFill>
          <a:latin typeface="Arial"/>
          <a:ea typeface="MS PGothic" panose="020B0600070205080204" pitchFamily="34" charset="-128"/>
          <a:cs typeface="Arial"/>
        </a:defRPr>
      </a:lvl4pPr>
      <a:lvl5pPr marL="1371600" indent="-173038" algn="l" rtl="0" eaLnBrk="1" fontAlgn="base" hangingPunct="1">
        <a:spcBef>
          <a:spcPct val="20000"/>
        </a:spcBef>
        <a:spcAft>
          <a:spcPct val="0"/>
        </a:spcAft>
        <a:buClr>
          <a:schemeClr val="tx1"/>
        </a:buClr>
        <a:buChar char="»"/>
        <a:defRPr lang="en-US" kern="1200">
          <a:solidFill>
            <a:srgbClr val="4D4D4D"/>
          </a:solidFill>
          <a:latin typeface="Arial"/>
          <a:ea typeface="MS PGothic" panose="020B0600070205080204" pitchFamily="34" charset="-128"/>
          <a:cs typeface="Arial"/>
        </a:defRPr>
      </a:lvl5pPr>
      <a:lvl6pPr marL="1828800" indent="-173038" algn="l" rtl="0" eaLnBrk="1" fontAlgn="base" hangingPunct="1">
        <a:spcBef>
          <a:spcPct val="20000"/>
        </a:spcBef>
        <a:spcAft>
          <a:spcPct val="0"/>
        </a:spcAft>
        <a:buClr>
          <a:schemeClr val="tx1"/>
        </a:buClr>
        <a:buChar char="»"/>
        <a:defRPr sz="1600">
          <a:solidFill>
            <a:schemeClr val="tx1"/>
          </a:solidFill>
          <a:latin typeface="+mn-lt"/>
        </a:defRPr>
      </a:lvl6pPr>
      <a:lvl7pPr marL="2286000" indent="-173038" algn="l" rtl="0" eaLnBrk="1" fontAlgn="base" hangingPunct="1">
        <a:spcBef>
          <a:spcPct val="20000"/>
        </a:spcBef>
        <a:spcAft>
          <a:spcPct val="0"/>
        </a:spcAft>
        <a:buClr>
          <a:schemeClr val="tx1"/>
        </a:buClr>
        <a:buChar char="»"/>
        <a:defRPr sz="1600">
          <a:solidFill>
            <a:schemeClr val="tx1"/>
          </a:solidFill>
          <a:latin typeface="+mn-lt"/>
        </a:defRPr>
      </a:lvl7pPr>
      <a:lvl8pPr marL="2743200" indent="-173038" algn="l" rtl="0" eaLnBrk="1" fontAlgn="base" hangingPunct="1">
        <a:spcBef>
          <a:spcPct val="20000"/>
        </a:spcBef>
        <a:spcAft>
          <a:spcPct val="0"/>
        </a:spcAft>
        <a:buClr>
          <a:schemeClr val="tx1"/>
        </a:buClr>
        <a:buChar char="»"/>
        <a:defRPr sz="1600">
          <a:solidFill>
            <a:schemeClr val="tx1"/>
          </a:solidFill>
          <a:latin typeface="+mn-lt"/>
        </a:defRPr>
      </a:lvl8pPr>
      <a:lvl9pPr marL="3200400" indent="-173038"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Box 10">
            <a:extLst>
              <a:ext uri="{FF2B5EF4-FFF2-40B4-BE49-F238E27FC236}">
                <a16:creationId xmlns="" xmlns:a16="http://schemas.microsoft.com/office/drawing/2014/main" id="{B69EDADC-348A-4EFD-B82B-6FDFE7596350}"/>
              </a:ext>
            </a:extLst>
          </p:cNvPr>
          <p:cNvSpPr txBox="1">
            <a:spLocks noChangeArrowheads="1"/>
          </p:cNvSpPr>
          <p:nvPr/>
        </p:nvSpPr>
        <p:spPr bwMode="auto">
          <a:xfrm>
            <a:off x="10160000" y="6443663"/>
            <a:ext cx="178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MS PGothic" pitchFamily="34" charset="-128"/>
              </a:defRPr>
            </a:lvl1pPr>
            <a:lvl2pPr marL="742950" indent="-285750">
              <a:defRPr>
                <a:solidFill>
                  <a:schemeClr val="tx1"/>
                </a:solidFill>
                <a:latin typeface="Arial Narrow" pitchFamily="34" charset="0"/>
                <a:ea typeface="MS PGothic" pitchFamily="34" charset="-128"/>
              </a:defRPr>
            </a:lvl2pPr>
            <a:lvl3pPr marL="1143000" indent="-228600">
              <a:defRPr>
                <a:solidFill>
                  <a:schemeClr val="tx1"/>
                </a:solidFill>
                <a:latin typeface="Arial Narrow" pitchFamily="34" charset="0"/>
                <a:ea typeface="MS PGothic" pitchFamily="34" charset="-128"/>
              </a:defRPr>
            </a:lvl3pPr>
            <a:lvl4pPr marL="1600200" indent="-228600">
              <a:defRPr>
                <a:solidFill>
                  <a:schemeClr val="tx1"/>
                </a:solidFill>
                <a:latin typeface="Arial Narrow" pitchFamily="34" charset="0"/>
                <a:ea typeface="MS PGothic" pitchFamily="34" charset="-128"/>
              </a:defRPr>
            </a:lvl4pPr>
            <a:lvl5pPr marL="2057400" indent="-228600">
              <a:defRPr>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Narrow" pitchFamily="34" charset="0"/>
                <a:ea typeface="MS PGothic" pitchFamily="34" charset="-128"/>
              </a:defRPr>
            </a:lvl9pPr>
          </a:lstStyle>
          <a:p>
            <a:pPr algn="r" eaLnBrk="1" hangingPunct="1"/>
            <a:fld id="{000B95BB-9FA7-45BF-9755-33D9739DCDEC}" type="slidenum">
              <a:rPr lang="en-GB" altLang="en-US" sz="1000">
                <a:solidFill>
                  <a:srgbClr val="4D4D4D"/>
                </a:solidFill>
                <a:latin typeface="Arial" pitchFamily="34" charset="0"/>
              </a:rPr>
              <a:pPr algn="r" eaLnBrk="1" hangingPunct="1"/>
              <a:t>‹#›</a:t>
            </a:fld>
            <a:endParaRPr lang="en-GB" altLang="en-US" sz="1000">
              <a:solidFill>
                <a:srgbClr val="4D4D4D"/>
              </a:solidFill>
              <a:latin typeface="Arial" pitchFamily="34" charset="0"/>
            </a:endParaRPr>
          </a:p>
        </p:txBody>
      </p:sp>
      <p:sp>
        <p:nvSpPr>
          <p:cNvPr id="3" name="TextBox 2">
            <a:extLst>
              <a:ext uri="{FF2B5EF4-FFF2-40B4-BE49-F238E27FC236}">
                <a16:creationId xmlns="" xmlns:a16="http://schemas.microsoft.com/office/drawing/2014/main" id="{8DBF4E98-3DC3-468C-885B-3CBDFA30A795}"/>
              </a:ext>
            </a:extLst>
          </p:cNvPr>
          <p:cNvSpPr txBox="1">
            <a:spLocks noChangeArrowheads="1"/>
          </p:cNvSpPr>
          <p:nvPr/>
        </p:nvSpPr>
        <p:spPr bwMode="auto">
          <a:xfrm>
            <a:off x="4529138" y="6510338"/>
            <a:ext cx="3160712" cy="246062"/>
          </a:xfrm>
          <a:prstGeom prst="rect">
            <a:avLst/>
          </a:prstGeom>
          <a:noFill/>
          <a:ln>
            <a:noFill/>
          </a:ln>
          <a:extLst/>
        </p:spPr>
        <p:txBody>
          <a:bodyPr wrap="none">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eaLnBrk="1" hangingPunct="1">
              <a:defRPr/>
            </a:pPr>
            <a:r>
              <a:rPr lang="en-GB" altLang="en-US" sz="1000">
                <a:solidFill>
                  <a:srgbClr val="262673"/>
                </a:solidFill>
                <a:latin typeface="Arial" panose="020B0604020202020204" pitchFamily="34" charset="0"/>
              </a:rPr>
              <a:t>Confidential • © LINK Scheme.  All Rights Reserved.</a:t>
            </a:r>
          </a:p>
        </p:txBody>
      </p:sp>
      <p:sp>
        <p:nvSpPr>
          <p:cNvPr id="2052" name="Rectangle 3">
            <a:extLst>
              <a:ext uri="{FF2B5EF4-FFF2-40B4-BE49-F238E27FC236}">
                <a16:creationId xmlns="" xmlns:a16="http://schemas.microsoft.com/office/drawing/2014/main" id="{91449057-76C4-47D2-848F-9595915B4EB2}"/>
              </a:ext>
            </a:extLst>
          </p:cNvPr>
          <p:cNvSpPr>
            <a:spLocks noChangeArrowheads="1"/>
          </p:cNvSpPr>
          <p:nvPr/>
        </p:nvSpPr>
        <p:spPr bwMode="auto">
          <a:xfrm>
            <a:off x="0" y="0"/>
            <a:ext cx="36513" cy="10668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sp>
        <p:nvSpPr>
          <p:cNvPr id="2053" name="Rectangle 4">
            <a:extLst>
              <a:ext uri="{FF2B5EF4-FFF2-40B4-BE49-F238E27FC236}">
                <a16:creationId xmlns="" xmlns:a16="http://schemas.microsoft.com/office/drawing/2014/main" id="{76A38AE9-4E7D-4C31-A885-DA53752D12EF}"/>
              </a:ext>
            </a:extLst>
          </p:cNvPr>
          <p:cNvSpPr>
            <a:spLocks noChangeArrowheads="1"/>
          </p:cNvSpPr>
          <p:nvPr/>
        </p:nvSpPr>
        <p:spPr bwMode="auto">
          <a:xfrm>
            <a:off x="0" y="1066800"/>
            <a:ext cx="36513" cy="5791200"/>
          </a:xfrm>
          <a:prstGeom prst="rect">
            <a:avLst/>
          </a:prstGeom>
          <a:solidFill>
            <a:srgbClr val="2732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defRPr/>
            </a:pPr>
            <a:endParaRPr lang="en-US" altLang="en-US" sz="900">
              <a:solidFill>
                <a:srgbClr val="0000FF"/>
              </a:solidFill>
              <a:latin typeface="Arial" panose="020B0604020202020204" pitchFamily="34" charset="0"/>
            </a:endParaRPr>
          </a:p>
        </p:txBody>
      </p:sp>
      <p:pic>
        <p:nvPicPr>
          <p:cNvPr id="2054" name="Picture 5" descr="Link Logo Lar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600" y="6375400"/>
            <a:ext cx="12985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68" r:id="rId2"/>
    <p:sldLayoutId id="2147483769" r:id="rId3"/>
    <p:sldLayoutId id="2147483770" r:id="rId4"/>
    <p:sldLayoutId id="2147483771" r:id="rId5"/>
    <p:sldLayoutId id="2147483772"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rgbClr val="4D4D4D"/>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4D4D4D"/>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200" b="1">
          <a:solidFill>
            <a:srgbClr val="4D4D4D"/>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200" b="1">
          <a:solidFill>
            <a:srgbClr val="4D4D4D"/>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200" b="1">
          <a:solidFill>
            <a:srgbClr val="4D4D4D"/>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3200" b="1">
          <a:solidFill>
            <a:srgbClr val="4D4D4D"/>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200" b="1">
          <a:solidFill>
            <a:srgbClr val="4D4D4D"/>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200" b="1">
          <a:solidFill>
            <a:srgbClr val="4D4D4D"/>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200" b="1">
          <a:solidFill>
            <a:srgbClr val="4D4D4D"/>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4D4D4D"/>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4D4D4D"/>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4D4D4D"/>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4D4D4D"/>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4D4D4D"/>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5825750-FB75-4F6B-9A82-8E20A3FA2786}"/>
              </a:ext>
            </a:extLst>
          </p:cNvPr>
          <p:cNvSpPr>
            <a:spLocks noGrp="1"/>
          </p:cNvSpPr>
          <p:nvPr>
            <p:ph type="body" sz="quarter" idx="16"/>
          </p:nvPr>
        </p:nvSpPr>
        <p:spPr>
          <a:xfrm>
            <a:off x="4303713" y="6411913"/>
            <a:ext cx="7661275" cy="285750"/>
          </a:xfrm>
        </p:spPr>
        <p:txBody>
          <a:bodyPr/>
          <a:lstStyle/>
          <a:p>
            <a:pPr eaLnBrk="1" hangingPunct="1">
              <a:defRPr/>
            </a:pPr>
            <a:r>
              <a:rPr altLang="en-US">
                <a:solidFill>
                  <a:srgbClr val="2732A5"/>
                </a:solidFill>
                <a:latin typeface="Arial" panose="020B0604020202020204" pitchFamily="34" charset="0"/>
              </a:rPr>
              <a:t>Graham Mott</a:t>
            </a:r>
            <a:endParaRPr/>
          </a:p>
          <a:p>
            <a:pPr eaLnBrk="1" hangingPunct="1">
              <a:defRPr/>
            </a:pPr>
            <a:endParaRPr>
              <a:ea typeface="+mn-ea"/>
            </a:endParaRPr>
          </a:p>
        </p:txBody>
      </p:sp>
      <p:sp>
        <p:nvSpPr>
          <p:cNvPr id="9219" name="Text Placeholder 3"/>
          <p:cNvSpPr>
            <a:spLocks noGrp="1" noChangeArrowheads="1"/>
          </p:cNvSpPr>
          <p:nvPr>
            <p:ph type="body" sz="quarter" idx="18"/>
          </p:nvPr>
        </p:nvSpPr>
        <p:spPr>
          <a:xfrm>
            <a:off x="4305300" y="5668963"/>
            <a:ext cx="7646988" cy="666750"/>
          </a:xfrm>
          <a:ln/>
        </p:spPr>
        <p:txBody>
          <a:bodyPr/>
          <a:lstStyle/>
          <a:p>
            <a:pPr eaLnBrk="1" hangingPunct="1">
              <a:spcBef>
                <a:spcPct val="0"/>
              </a:spcBef>
            </a:pPr>
            <a:r>
              <a:rPr lang="en-GB" altLang="en-US" sz="1600">
                <a:solidFill>
                  <a:srgbClr val="2732A5"/>
                </a:solidFill>
                <a:latin typeface="Arial" pitchFamily="34" charset="0"/>
                <a:ea typeface="MS PGothic" pitchFamily="34" charset="-128"/>
                <a:cs typeface="Arial" pitchFamily="34" charset="0"/>
              </a:rPr>
              <a:t>LINK ATM Scheme</a:t>
            </a:r>
            <a:endParaRPr altLang="en-US" sz="1600">
              <a:solidFill>
                <a:srgbClr val="2732A5"/>
              </a:solidFill>
              <a:latin typeface="Arial" pitchFamily="34" charset="0"/>
              <a:ea typeface="MS PGothic" pitchFamily="34" charset="-128"/>
              <a:cs typeface="Arial" pitchFamily="34" charset="0"/>
            </a:endParaRPr>
          </a:p>
        </p:txBody>
      </p:sp>
      <p:sp>
        <p:nvSpPr>
          <p:cNvPr id="9220" name="Title 1"/>
          <p:cNvSpPr>
            <a:spLocks noGrp="1" noChangeArrowheads="1"/>
          </p:cNvSpPr>
          <p:nvPr>
            <p:ph type="title"/>
          </p:nvPr>
        </p:nvSpPr>
        <p:spPr>
          <a:xfrm>
            <a:off x="4300538" y="5076825"/>
            <a:ext cx="7651750" cy="592138"/>
          </a:xfrm>
          <a:ln/>
        </p:spPr>
        <p:txBody>
          <a:bodyPr/>
          <a:lstStyle/>
          <a:p>
            <a:pPr eaLnBrk="1" hangingPunct="1"/>
            <a:r>
              <a:rPr altLang="en-US" smtClean="0">
                <a:solidFill>
                  <a:srgbClr val="2732A5"/>
                </a:solidFill>
                <a:latin typeface="Arial" pitchFamily="34" charset="0"/>
                <a:cs typeface="Arial" pitchFamily="34" charset="0"/>
              </a:rPr>
              <a:t>The Lessons from Sweden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bwMode="auto">
          <a:xfrm>
            <a:off x="501650" y="404813"/>
            <a:ext cx="11255375"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Access to cash is now a considerable problem for certain consumers. </a:t>
            </a:r>
            <a:endParaRPr lang="en-GB" altLang="fr-FR" smtClean="0"/>
          </a:p>
        </p:txBody>
      </p:sp>
      <p:sp>
        <p:nvSpPr>
          <p:cNvPr id="3" name="Content Placeholder 2">
            <a:extLst>
              <a:ext uri="{FF2B5EF4-FFF2-40B4-BE49-F238E27FC236}">
                <a16:creationId xmlns="" xmlns:a16="http://schemas.microsoft.com/office/drawing/2014/main" id="{39705EDF-1D6F-4B15-B3E0-BD74F3802D17}"/>
              </a:ext>
            </a:extLst>
          </p:cNvPr>
          <p:cNvSpPr>
            <a:spLocks noGrp="1"/>
          </p:cNvSpPr>
          <p:nvPr>
            <p:ph idx="1"/>
          </p:nvPr>
        </p:nvSpPr>
        <p:spPr>
          <a:xfrm>
            <a:off x="501650" y="1579563"/>
            <a:ext cx="11255375" cy="4546600"/>
          </a:xfrm>
        </p:spPr>
        <p:txBody>
          <a:bodyPr/>
          <a:lstStyle/>
          <a:p>
            <a:pPr>
              <a:defRPr/>
            </a:pPr>
            <a:r>
              <a:rPr lang="en-GB" sz="2000" dirty="0"/>
              <a:t>There are still several groups in society that are still largely dependent on cash and would be disadvantaged if it were to disappear. </a:t>
            </a:r>
          </a:p>
          <a:p>
            <a:pPr>
              <a:defRPr/>
            </a:pPr>
            <a:r>
              <a:rPr lang="en-GB" sz="2000" dirty="0"/>
              <a:t>Some of the older generation have difficulty accessing technology, consumers with cognitive disabilities, newly arrived immigrants and those in rural areas are particularly dependant on cash. </a:t>
            </a:r>
          </a:p>
          <a:p>
            <a:pPr>
              <a:defRPr/>
            </a:pPr>
            <a:r>
              <a:rPr lang="en-GB" sz="2000" dirty="0"/>
              <a:t>Research indicates that 22% of people with disabilities do not have the means to digitally identify themselves or authenticate a transactions. Registering for services is particularly difficult for this group. </a:t>
            </a:r>
          </a:p>
          <a:p>
            <a:pPr>
              <a:defRPr/>
            </a:pPr>
            <a:r>
              <a:rPr lang="en-GB" sz="2000" dirty="0"/>
              <a:t>A number of small retailers also have business models which are cash dependant. Around 5% of the population have limited access to the internet or mobile services. </a:t>
            </a:r>
          </a:p>
          <a:p>
            <a:pPr>
              <a:defRPr/>
            </a:pPr>
            <a:r>
              <a:rPr lang="en-GB" sz="2000" dirty="0"/>
              <a:t>It was suggested that 10% of the population is in danger of being left behind. </a:t>
            </a:r>
          </a:p>
          <a:p>
            <a:pPr marL="0" indent="0">
              <a:buFont typeface="Wingdings" charset="2"/>
              <a:buNone/>
              <a:defRPr/>
            </a:pP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The cash supply chain is at breaking point</a:t>
            </a:r>
            <a:endParaRPr lang="en-GB" altLang="fr-FR" smtClean="0"/>
          </a:p>
        </p:txBody>
      </p:sp>
      <p:sp>
        <p:nvSpPr>
          <p:cNvPr id="19459" name="Content Placeholder 2"/>
          <p:cNvSpPr>
            <a:spLocks noGrp="1" noChangeArrowheads="1"/>
          </p:cNvSpPr>
          <p:nvPr>
            <p:ph idx="1"/>
          </p:nvPr>
        </p:nvSpPr>
        <p:spPr bwMode="auto">
          <a:xfrm>
            <a:off x="501650" y="1130300"/>
            <a:ext cx="1125537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Banks have reduced the number of bank branches and are making about half of them cashless. </a:t>
            </a:r>
          </a:p>
          <a:p>
            <a:pPr>
              <a:buSzTx/>
              <a:buFont typeface="Wingdings" pitchFamily="2" charset="2"/>
              <a:buChar char="§"/>
            </a:pPr>
            <a:r>
              <a:rPr lang="en-GB" altLang="fr-FR" sz="2000" smtClean="0"/>
              <a:t>ATMs are becoming unprofitable and few are available in sparsely populated areas meaning that customers require to travel long distances to access cash services. </a:t>
            </a:r>
          </a:p>
          <a:p>
            <a:pPr>
              <a:buSzTx/>
              <a:buFont typeface="Wingdings" pitchFamily="2" charset="2"/>
              <a:buChar char="§"/>
            </a:pPr>
            <a:r>
              <a:rPr lang="en-GB" altLang="fr-FR" sz="2000" smtClean="0"/>
              <a:t>In cases in which the market’s services are insufficient, the Swedish Post and Telecom Authority (PTS) and county administrative boards have been assigned with responsibility for ensuring access to basic payment services. </a:t>
            </a:r>
          </a:p>
          <a:p>
            <a:pPr>
              <a:buSzTx/>
              <a:buFont typeface="Wingdings" pitchFamily="2" charset="2"/>
              <a:buChar char="§"/>
            </a:pPr>
            <a:r>
              <a:rPr lang="en-GB" altLang="fr-FR" sz="2000" smtClean="0"/>
              <a:t>The issue used to be confined to rural areas, but increasingly larger towns are without basic cash services. </a:t>
            </a:r>
          </a:p>
          <a:p>
            <a:pPr>
              <a:buSzTx/>
              <a:buFont typeface="Wingdings" pitchFamily="2" charset="2"/>
              <a:buChar char="§"/>
            </a:pPr>
            <a:r>
              <a:rPr lang="en-GB" altLang="fr-FR" sz="2000" smtClean="0"/>
              <a:t>PTS subsidises the provision of cash services through 35 convenience stores servicing around 30,000 citizens but is finding it increasing difficult to fulfil its mandate as retailers are reluctant to provide cash services. </a:t>
            </a:r>
          </a:p>
          <a:p>
            <a:pPr>
              <a:buSzTx/>
              <a:buFont typeface="Wingdings" pitchFamily="2" charset="2"/>
              <a:buChar char="§"/>
            </a:pPr>
            <a:endParaRPr lang="en-GB" altLang="fr-FR"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bwMode="auto">
          <a:xfrm>
            <a:off x="501650" y="496888"/>
            <a:ext cx="11255375"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Cash is seen as a potential contingency to card and online payments</a:t>
            </a:r>
            <a:endParaRPr lang="en-GB" altLang="fr-FR" smtClean="0"/>
          </a:p>
        </p:txBody>
      </p:sp>
      <p:sp>
        <p:nvSpPr>
          <p:cNvPr id="20483" name="Content Placeholder 2"/>
          <p:cNvSpPr>
            <a:spLocks noGrp="1" noChangeArrowheads="1"/>
          </p:cNvSpPr>
          <p:nvPr>
            <p:ph idx="1"/>
          </p:nvPr>
        </p:nvSpPr>
        <p:spPr bwMode="auto">
          <a:xfrm>
            <a:off x="501650" y="1708150"/>
            <a:ext cx="11255375" cy="390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There was significant concern over the resilience of digital payments and doubts over cash’s ability to act as a contingency.  </a:t>
            </a:r>
          </a:p>
          <a:p>
            <a:pPr>
              <a:buSzTx/>
              <a:buFont typeface="Wingdings" pitchFamily="2" charset="2"/>
              <a:buChar char="§"/>
            </a:pPr>
            <a:r>
              <a:rPr lang="en-GB" altLang="fr-FR" sz="2000" smtClean="0"/>
              <a:t>The concern was not only errors and systems failures, the like of which we have seen in the UK, but also disruption from deliberate attacks on the national infrastructure from foreign powers and alike, something we have not seem raised in the UK.  </a:t>
            </a:r>
          </a:p>
          <a:p>
            <a:pPr>
              <a:buSzTx/>
              <a:buFont typeface="Wingdings" pitchFamily="2" charset="2"/>
              <a:buChar char="§"/>
            </a:pPr>
            <a:r>
              <a:rPr lang="en-GB" altLang="fr-FR" sz="2000" smtClean="0"/>
              <a:t>Cash’s ability to act as a contingency was being considered, but there was concern there was simply not enough, that the reduced cash infrastructure would not be able to cope and also that the supporting cash infrastructure, such as ATMs, relied on the same underlying systems, such as power and might be similarly affected.  </a:t>
            </a:r>
          </a:p>
          <a:p>
            <a:pPr>
              <a:buSzTx/>
              <a:buFont typeface="Wingdings" pitchFamily="2" charset="2"/>
              <a:buChar char="§"/>
            </a:pPr>
            <a:endParaRPr lang="en-GB" altLang="fr-FR"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smtClean="0"/>
              <a:t>Civil Defence</a:t>
            </a:r>
          </a:p>
        </p:txBody>
      </p:sp>
      <p:pic>
        <p:nvPicPr>
          <p:cNvPr id="21507"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4175" y="539750"/>
            <a:ext cx="743902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982663"/>
            <a:ext cx="307816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bwMode="auto">
          <a:xfrm>
            <a:off x="501650" y="5619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Continued access to cash has become a politically charged issue.</a:t>
            </a:r>
            <a:r>
              <a:rPr lang="en-GB" altLang="fr-FR" smtClean="0"/>
              <a:t> </a:t>
            </a:r>
          </a:p>
        </p:txBody>
      </p:sp>
      <p:sp>
        <p:nvSpPr>
          <p:cNvPr id="22531" name="Content Placeholder 2"/>
          <p:cNvSpPr>
            <a:spLocks noGrp="1" noChangeArrowheads="1"/>
          </p:cNvSpPr>
          <p:nvPr>
            <p:ph idx="1"/>
          </p:nvPr>
        </p:nvSpPr>
        <p:spPr bwMode="auto">
          <a:xfrm>
            <a:off x="501650" y="1616075"/>
            <a:ext cx="11255375" cy="451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There is cross party support for legal &amp; regulatory intervention to arrest the decline in the availability of cash services. </a:t>
            </a:r>
          </a:p>
          <a:p>
            <a:pPr>
              <a:buSzTx/>
              <a:buFont typeface="Wingdings" pitchFamily="2" charset="2"/>
              <a:buChar char="§"/>
            </a:pPr>
            <a:r>
              <a:rPr lang="en-GB" altLang="fr-FR" sz="2000" smtClean="0"/>
              <a:t>The Riksdag has agreed that an effective cash infrastructure must not be allowed to disappear before Parliament is satisfied that no societal detriment will arise. </a:t>
            </a:r>
          </a:p>
          <a:p>
            <a:pPr>
              <a:buSzTx/>
              <a:buFont typeface="Wingdings" pitchFamily="2" charset="2"/>
              <a:buChar char="§"/>
            </a:pPr>
            <a:r>
              <a:rPr lang="en-GB" altLang="fr-FR" sz="2000" smtClean="0"/>
              <a:t>There is political consensus that the established banks have a responsibility to ensure the provision of core cash services, until such time as digital solutions are available to meet the demands of all citizens. </a:t>
            </a:r>
          </a:p>
          <a:p>
            <a:pPr>
              <a:buSzTx/>
              <a:buFont typeface="Wingdings" pitchFamily="2" charset="2"/>
              <a:buChar char="§"/>
            </a:pPr>
            <a:r>
              <a:rPr lang="en-GB" altLang="fr-FR" sz="2000" smtClean="0"/>
              <a:t>Measures are proposed that will ensure that no more than 0.3% of the population will be more than 25km from a facility to withdraw cash. </a:t>
            </a:r>
          </a:p>
          <a:p>
            <a:pPr>
              <a:buSzTx/>
              <a:buFont typeface="Wingdings" pitchFamily="2" charset="2"/>
              <a:buChar char="§"/>
            </a:pPr>
            <a:r>
              <a:rPr lang="en-GB" altLang="fr-FR" sz="2000" smtClean="0"/>
              <a:t>A similar measure is in place in relation to cash lodgement but the relevant target in this access is that the facility should be in a 25km radius of at least 98.8% of the population.</a:t>
            </a:r>
          </a:p>
          <a:p>
            <a:pPr>
              <a:buSzTx/>
              <a:buFont typeface="Wingdings" pitchFamily="2" charset="2"/>
              <a:buChar char="§"/>
            </a:pPr>
            <a:r>
              <a:rPr lang="en-GB" altLang="fr-FR" sz="2000" smtClean="0"/>
              <a:t>This proposal is not intended to indefinitely perpetuate the existence of cash.</a:t>
            </a:r>
          </a:p>
          <a:p>
            <a:pPr>
              <a:buSzTx/>
              <a:buFont typeface="Wingdings" pitchFamily="2" charset="2"/>
              <a:buChar char="§"/>
            </a:pPr>
            <a:r>
              <a:rPr lang="en-US" altLang="fr-FR" sz="2000" smtClean="0"/>
              <a:t>The market is skeptical about this proposal. </a:t>
            </a:r>
            <a:endParaRPr lang="en-GB" altLang="fr-FR" sz="2000" smtClean="0"/>
          </a:p>
          <a:p>
            <a:pPr>
              <a:buSzTx/>
              <a:buFont typeface="Wingdings" pitchFamily="2" charset="2"/>
              <a:buChar char="§"/>
            </a:pPr>
            <a:endParaRPr lang="en-GB" altLang="fr-FR"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 </a:t>
            </a:r>
            <a:r>
              <a:rPr lang="en-US" altLang="fr-FR" b="1" smtClean="0"/>
              <a:t>Is there evidence that retailers are refusing to accept cash?</a:t>
            </a:r>
            <a:endParaRPr lang="en-GB" altLang="fr-FR" b="1" smtClean="0"/>
          </a:p>
        </p:txBody>
      </p:sp>
      <p:sp>
        <p:nvSpPr>
          <p:cNvPr id="23555" name="Content Placeholder 2"/>
          <p:cNvSpPr>
            <a:spLocks noGrp="1" noChangeArrowheads="1"/>
          </p:cNvSpPr>
          <p:nvPr>
            <p:ph idx="1"/>
          </p:nvPr>
        </p:nvSpPr>
        <p:spPr bwMode="auto">
          <a:xfrm>
            <a:off x="501650" y="1130300"/>
            <a:ext cx="1125537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This is not a significant issue at present. </a:t>
            </a:r>
          </a:p>
          <a:p>
            <a:pPr>
              <a:buSzTx/>
              <a:buFont typeface="Wingdings" pitchFamily="2" charset="2"/>
              <a:buChar char="§"/>
            </a:pPr>
            <a:r>
              <a:rPr lang="en-GB" altLang="fr-FR" sz="2000" smtClean="0"/>
              <a:t>Although key retailers are piloting cash-free environments in limited stores and in some Swedish cities a number of retailers no longer accept cash, it is still accepted by 97% of retailers. </a:t>
            </a:r>
          </a:p>
          <a:p>
            <a:pPr>
              <a:buSzTx/>
              <a:buFont typeface="Wingdings" pitchFamily="2" charset="2"/>
              <a:buChar char="§"/>
            </a:pPr>
            <a:r>
              <a:rPr lang="en-GB" altLang="fr-FR" sz="2000" smtClean="0"/>
              <a:t>This is supported by the interview surveys carried out by the Riksbank, where 80% of respondents stated that they had only encountered shops not accepting cash less often than once a month. </a:t>
            </a:r>
          </a:p>
          <a:p>
            <a:pPr>
              <a:buSzTx/>
              <a:buFont typeface="Wingdings" pitchFamily="2" charset="2"/>
              <a:buChar char="§"/>
            </a:pPr>
            <a:r>
              <a:rPr lang="en-GB" altLang="fr-FR" sz="2000" smtClean="0"/>
              <a:t>However, a recent survey across the retail sector indicated that more than half of Swedish retailers will probably not accept cash after 2025. </a:t>
            </a:r>
          </a:p>
          <a:p>
            <a:pPr>
              <a:buSzTx/>
              <a:buFont typeface="Wingdings" pitchFamily="2" charset="2"/>
              <a:buChar char="§"/>
            </a:pPr>
            <a:r>
              <a:rPr lang="en-GB" altLang="fr-FR" sz="2000" smtClean="0"/>
              <a:t>This is on the basis that as volumes of cash sales falls many of the costs associated with a cash handling and management will increase the costs and inconvenience of continuing to accept it, particularly where there are fewer bank branches that will accept cash lodgements. </a:t>
            </a:r>
          </a:p>
          <a:p>
            <a:pPr>
              <a:buSzTx/>
              <a:buFont typeface="Wingdings" pitchFamily="2" charset="2"/>
              <a:buChar char="§"/>
            </a:pPr>
            <a:r>
              <a:rPr lang="en-GB" altLang="fr-FR" sz="2000" smtClean="0"/>
              <a:t>Growing issue in USA – not yet in UK</a:t>
            </a:r>
          </a:p>
          <a:p>
            <a:pPr>
              <a:buSzTx/>
              <a:buFont typeface="Wingdings" pitchFamily="2" charset="2"/>
              <a:buChar char="§"/>
            </a:pPr>
            <a:endParaRPr lang="en-GB" altLang="fr-FR"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Retailers find cash more expensive than electronic payments</a:t>
            </a:r>
            <a:endParaRPr lang="en-GB" altLang="fr-FR" smtClean="0"/>
          </a:p>
        </p:txBody>
      </p:sp>
      <p:sp>
        <p:nvSpPr>
          <p:cNvPr id="24579" name="Content Placeholder 2"/>
          <p:cNvSpPr>
            <a:spLocks noGrp="1" noChangeArrowheads="1"/>
          </p:cNvSpPr>
          <p:nvPr>
            <p:ph idx="1"/>
          </p:nvPr>
        </p:nvSpPr>
        <p:spPr bwMode="auto">
          <a:xfrm>
            <a:off x="501650" y="1130300"/>
            <a:ext cx="1125537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Any Retailer preference for cash is driven by the cost of cash acceptance relative to other payment mechanisms. </a:t>
            </a:r>
          </a:p>
          <a:p>
            <a:pPr>
              <a:buSzTx/>
              <a:buFont typeface="Wingdings" pitchFamily="2" charset="2"/>
              <a:buChar char="§"/>
            </a:pPr>
            <a:r>
              <a:rPr lang="en-GB" altLang="fr-FR" sz="2000" smtClean="0"/>
              <a:t>Many of the costs of accepting cash are fixed, which means that unit costs are increasing as cash payments decline. </a:t>
            </a:r>
          </a:p>
          <a:p>
            <a:pPr>
              <a:buSzTx/>
              <a:buFont typeface="Wingdings" pitchFamily="2" charset="2"/>
              <a:buChar char="§"/>
            </a:pPr>
            <a:r>
              <a:rPr lang="en-GB" altLang="fr-FR" sz="2000" smtClean="0"/>
              <a:t>In this market the data indicates that the cost of debit card acceptance is lower than cash handling costs. </a:t>
            </a:r>
          </a:p>
          <a:p>
            <a:pPr>
              <a:buSzTx/>
              <a:buFont typeface="Wingdings" pitchFamily="2" charset="2"/>
              <a:buChar char="§"/>
            </a:pPr>
            <a:r>
              <a:rPr lang="en-GB" altLang="fr-FR" sz="2000" smtClean="0"/>
              <a:t>Speed at the counter is a key factor</a:t>
            </a:r>
          </a:p>
          <a:p>
            <a:pPr>
              <a:buSzTx/>
              <a:buFont typeface="Wingdings" pitchFamily="2" charset="2"/>
              <a:buChar char="§"/>
            </a:pPr>
            <a:r>
              <a:rPr lang="en-GB" altLang="fr-FR" sz="2000" smtClean="0"/>
              <a:t>Consumers don’t want change – especially coin</a:t>
            </a:r>
          </a:p>
          <a:p>
            <a:pPr>
              <a:buSzTx/>
              <a:buFont typeface="Wingdings" pitchFamily="2" charset="2"/>
              <a:buChar char="§"/>
            </a:pPr>
            <a:r>
              <a:rPr lang="en-GB" altLang="fr-FR" sz="2000" smtClean="0"/>
              <a:t>In UK no 20p or £2 coins minted in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bwMode="auto">
          <a:xfrm>
            <a:off x="501650" y="257175"/>
            <a:ext cx="11255375" cy="1211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Collaboration between banks has been a key factor in reducing the overall costs of access to cash and deployment of payment innovation. </a:t>
            </a:r>
            <a:endParaRPr lang="en-GB" altLang="fr-FR" smtClean="0"/>
          </a:p>
        </p:txBody>
      </p:sp>
      <p:sp>
        <p:nvSpPr>
          <p:cNvPr id="25603" name="Content Placeholder 2"/>
          <p:cNvSpPr>
            <a:spLocks noGrp="1" noChangeArrowheads="1"/>
          </p:cNvSpPr>
          <p:nvPr>
            <p:ph idx="1"/>
          </p:nvPr>
        </p:nvSpPr>
        <p:spPr bwMode="auto">
          <a:xfrm>
            <a:off x="501650" y="1893888"/>
            <a:ext cx="11255375"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The five major commercial banks transferred their ATMs to their joint venture Bankomat in 2013. </a:t>
            </a:r>
          </a:p>
          <a:p>
            <a:pPr>
              <a:buSzTx/>
              <a:buFont typeface="Wingdings" pitchFamily="2" charset="2"/>
              <a:buChar char="§"/>
            </a:pPr>
            <a:r>
              <a:rPr lang="en-GB" altLang="fr-FR" sz="2000" smtClean="0"/>
              <a:t>This has been successful in minimising costs of providing sustainable access to cash for consumers. It provides a mechanism to ensure continuing placement of ATMs in areas of low footfall, allows cross-subsidisation of unprofitable ATMs and cost saving in what is essentially a cost-driven rather than revenue generating business. </a:t>
            </a:r>
          </a:p>
          <a:p>
            <a:pPr>
              <a:buSzTx/>
              <a:buFont typeface="Wingdings" pitchFamily="2" charset="2"/>
              <a:buChar char="§"/>
            </a:pPr>
            <a:r>
              <a:rPr lang="en-GB" altLang="fr-FR" sz="2000" smtClean="0"/>
              <a:t>Collaboration has also been the key to a successful launch of Swish, Bank ID and a faster payment settlement system.  </a:t>
            </a:r>
          </a:p>
          <a:p>
            <a:pPr>
              <a:buSzTx/>
              <a:buFont typeface="Wingdings" pitchFamily="2" charset="2"/>
              <a:buChar char="§"/>
            </a:pPr>
            <a:r>
              <a:rPr lang="en-GB" altLang="fr-FR" sz="2000" smtClean="0"/>
              <a:t>Swish and Bankomat have been very effective in their respective fields there did not appear to be a wider FinTech movement looking to solve the inclusion issues. </a:t>
            </a:r>
          </a:p>
          <a:p>
            <a:pPr>
              <a:buSzTx/>
              <a:buFont typeface="Wingdings" pitchFamily="2" charset="2"/>
              <a:buChar char="§"/>
            </a:pPr>
            <a:r>
              <a:rPr lang="en-GB" altLang="fr-FR" sz="2000" smtClean="0"/>
              <a:t>An example was given of a government ‘challenge’ to look at these issues and they received no bidders.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bwMode="auto">
          <a:xfrm>
            <a:off x="501650" y="257175"/>
            <a:ext cx="11255375" cy="97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The decline in cash poses fundamental questions for central banks. </a:t>
            </a:r>
            <a:endParaRPr lang="en-GB" altLang="fr-FR" smtClean="0"/>
          </a:p>
        </p:txBody>
      </p:sp>
      <p:sp>
        <p:nvSpPr>
          <p:cNvPr id="26627" name="Content Placeholder 2"/>
          <p:cNvSpPr>
            <a:spLocks noGrp="1" noChangeArrowheads="1"/>
          </p:cNvSpPr>
          <p:nvPr>
            <p:ph idx="1"/>
          </p:nvPr>
        </p:nvSpPr>
        <p:spPr bwMode="auto">
          <a:xfrm>
            <a:off x="501650" y="1376363"/>
            <a:ext cx="11255375"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It raises key questions as to what money is and what continuing role the central bank should play in its provision. </a:t>
            </a:r>
          </a:p>
          <a:p>
            <a:pPr>
              <a:buSzTx/>
              <a:buFont typeface="Wingdings" pitchFamily="2" charset="2"/>
              <a:buChar char="§"/>
            </a:pPr>
            <a:r>
              <a:rPr lang="en-GB" altLang="fr-FR" sz="2000" smtClean="0"/>
              <a:t>Historically, central banks have provided banknotes and coins use for payments ensuring a high level of confidence in it as a means of exchange and store of value. Progressively this role is being subsumed by private actors. </a:t>
            </a:r>
          </a:p>
          <a:p>
            <a:pPr>
              <a:buSzTx/>
              <a:buFont typeface="Wingdings" pitchFamily="2" charset="2"/>
              <a:buChar char="§"/>
            </a:pPr>
            <a:r>
              <a:rPr lang="en-GB" altLang="fr-FR" sz="2000" smtClean="0"/>
              <a:t>The risks are that a concentrated private payment market leads to reduced competition, vulnerability of payments systems to systemic or technical failure which might possibly erode trust in money itself. </a:t>
            </a:r>
          </a:p>
          <a:p>
            <a:pPr>
              <a:buSzTx/>
              <a:buFont typeface="Wingdings" pitchFamily="2" charset="2"/>
              <a:buChar char="§"/>
            </a:pPr>
            <a:r>
              <a:rPr lang="en-GB" altLang="fr-FR" sz="2000" smtClean="0"/>
              <a:t>The Riksbank, in common with other central banks is considering issuing the e‐krone, a central bank digital currency, complementing physical cash and allowing citizens direct access to central bank money. </a:t>
            </a:r>
          </a:p>
          <a:p>
            <a:pPr>
              <a:buSzTx/>
              <a:buFont typeface="Wingdings" pitchFamily="2" charset="2"/>
              <a:buChar char="§"/>
            </a:pPr>
            <a:r>
              <a:rPr lang="en-GB" altLang="fr-FR" sz="2000" smtClean="0"/>
              <a:t>E‐krona could offer a competitively neutral infrastructure which payment service providers can join if they wish to offer services to households and businesses. </a:t>
            </a:r>
          </a:p>
          <a:p>
            <a:pPr>
              <a:buSzTx/>
              <a:buFont typeface="Wingdings" pitchFamily="2" charset="2"/>
              <a:buChar char="§"/>
            </a:pPr>
            <a:endParaRPr lang="en-GB" altLang="fr-FR" sz="20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What advice would Sweden offer the UK?</a:t>
            </a:r>
            <a:r>
              <a:rPr lang="en-GB" altLang="fr-FR" smtClean="0"/>
              <a:t> </a:t>
            </a:r>
          </a:p>
        </p:txBody>
      </p:sp>
      <p:sp>
        <p:nvSpPr>
          <p:cNvPr id="27651" name="Content Placeholder 2"/>
          <p:cNvSpPr>
            <a:spLocks noGrp="1" noChangeArrowheads="1"/>
          </p:cNvSpPr>
          <p:nvPr>
            <p:ph idx="1"/>
          </p:nvPr>
        </p:nvSpPr>
        <p:spPr bwMode="auto">
          <a:xfrm>
            <a:off x="501650" y="1130300"/>
            <a:ext cx="1125537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The universal view was that the issues resulting from rapid deceleration of cash usage had not been considered and debated early enough. </a:t>
            </a:r>
          </a:p>
          <a:p>
            <a:pPr>
              <a:buSzTx/>
              <a:buFont typeface="Wingdings" pitchFamily="2" charset="2"/>
              <a:buChar char="§"/>
            </a:pPr>
            <a:r>
              <a:rPr lang="en-GB" altLang="fr-FR" sz="2000" smtClean="0"/>
              <a:t>This meant that there were now a limited range of available options and it was uncertain whether or not these would be effective. </a:t>
            </a:r>
          </a:p>
          <a:p>
            <a:pPr>
              <a:buSzTx/>
              <a:buFont typeface="Wingdings" pitchFamily="2" charset="2"/>
              <a:buChar char="§"/>
            </a:pPr>
            <a:r>
              <a:rPr lang="en-GB" altLang="fr-FR" sz="2000" smtClean="0"/>
              <a:t>The measures being considered were largely tactical, to buy time so that a more strategic approach could be developed, where the future of cash was at a precipice. </a:t>
            </a:r>
          </a:p>
          <a:p>
            <a:pPr>
              <a:buSzTx/>
              <a:buFont typeface="Wingdings" pitchFamily="2" charset="2"/>
              <a:buChar char="§"/>
            </a:pPr>
            <a:r>
              <a:rPr lang="en-GB" altLang="fr-FR" sz="2000" smtClean="0"/>
              <a:t>There was applause for the UK approach of starting to explore similar issues at a much earlier point on the journey that Sweden had travelled. </a:t>
            </a:r>
          </a:p>
          <a:p>
            <a:pPr>
              <a:buSzTx/>
              <a:buFont typeface="Wingdings" pitchFamily="2" charset="2"/>
              <a:buChar char="§"/>
            </a:pPr>
            <a:endParaRPr lang="en-GB" altLang="fr-FR"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8"/>
          <p:cNvSpPr txBox="1">
            <a:spLocks/>
          </p:cNvSpPr>
          <p:nvPr/>
        </p:nvSpPr>
        <p:spPr bwMode="auto">
          <a:xfrm>
            <a:off x="6307138" y="498475"/>
            <a:ext cx="56324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MS PGothic" pitchFamily="34" charset="-128"/>
              </a:defRPr>
            </a:lvl1pPr>
            <a:lvl2pPr marL="742950" indent="-285750">
              <a:defRPr>
                <a:solidFill>
                  <a:schemeClr val="tx1"/>
                </a:solidFill>
                <a:latin typeface="Arial Narrow" pitchFamily="34" charset="0"/>
                <a:ea typeface="MS PGothic" pitchFamily="34" charset="-128"/>
              </a:defRPr>
            </a:lvl2pPr>
            <a:lvl3pPr marL="1143000" indent="-228600">
              <a:defRPr>
                <a:solidFill>
                  <a:schemeClr val="tx1"/>
                </a:solidFill>
                <a:latin typeface="Arial Narrow" pitchFamily="34" charset="0"/>
                <a:ea typeface="MS PGothic" pitchFamily="34" charset="-128"/>
              </a:defRPr>
            </a:lvl3pPr>
            <a:lvl4pPr marL="1600200" indent="-228600">
              <a:defRPr>
                <a:solidFill>
                  <a:schemeClr val="tx1"/>
                </a:solidFill>
                <a:latin typeface="Arial Narrow" pitchFamily="34" charset="0"/>
                <a:ea typeface="MS PGothic" pitchFamily="34" charset="-128"/>
              </a:defRPr>
            </a:lvl4pPr>
            <a:lvl5pPr marL="2057400" indent="-228600">
              <a:defRPr>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Narrow" pitchFamily="34" charset="0"/>
                <a:ea typeface="MS PGothic" pitchFamily="34" charset="-128"/>
              </a:defRPr>
            </a:lvl9pPr>
          </a:lstStyle>
          <a:p>
            <a:pPr eaLnBrk="1" hangingPunct="1"/>
            <a:r>
              <a:rPr lang="en-GB" altLang="en-US" sz="3200">
                <a:solidFill>
                  <a:srgbClr val="2732A6"/>
                </a:solidFill>
                <a:latin typeface="Arial" pitchFamily="34" charset="0"/>
                <a:cs typeface="Arial" pitchFamily="34" charset="0"/>
              </a:rPr>
              <a:t>Agenda</a:t>
            </a:r>
          </a:p>
        </p:txBody>
      </p:sp>
      <p:sp>
        <p:nvSpPr>
          <p:cNvPr id="10243" name="Content Placeholder 4"/>
          <p:cNvSpPr txBox="1">
            <a:spLocks/>
          </p:cNvSpPr>
          <p:nvPr/>
        </p:nvSpPr>
        <p:spPr bwMode="auto">
          <a:xfrm>
            <a:off x="6307138" y="1968500"/>
            <a:ext cx="522605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452438">
              <a:defRPr>
                <a:solidFill>
                  <a:schemeClr val="tx1"/>
                </a:solidFill>
                <a:latin typeface="Arial Narrow" pitchFamily="34" charset="0"/>
                <a:ea typeface="MS PGothic" pitchFamily="34" charset="-128"/>
              </a:defRPr>
            </a:lvl1pPr>
            <a:lvl2pPr marL="742950" indent="-285750">
              <a:defRPr>
                <a:solidFill>
                  <a:schemeClr val="tx1"/>
                </a:solidFill>
                <a:latin typeface="Arial Narrow" pitchFamily="34" charset="0"/>
                <a:ea typeface="MS PGothic" pitchFamily="34" charset="-128"/>
              </a:defRPr>
            </a:lvl2pPr>
            <a:lvl3pPr marL="1143000" indent="-228600">
              <a:defRPr>
                <a:solidFill>
                  <a:schemeClr val="tx1"/>
                </a:solidFill>
                <a:latin typeface="Arial Narrow" pitchFamily="34" charset="0"/>
                <a:ea typeface="MS PGothic" pitchFamily="34" charset="-128"/>
              </a:defRPr>
            </a:lvl3pPr>
            <a:lvl4pPr marL="1600200" indent="-228600">
              <a:defRPr>
                <a:solidFill>
                  <a:schemeClr val="tx1"/>
                </a:solidFill>
                <a:latin typeface="Arial Narrow" pitchFamily="34" charset="0"/>
                <a:ea typeface="MS PGothic" pitchFamily="34" charset="-128"/>
              </a:defRPr>
            </a:lvl4pPr>
            <a:lvl5pPr marL="2057400" indent="-228600">
              <a:defRPr>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Narrow" pitchFamily="34" charset="0"/>
                <a:ea typeface="MS PGothic" pitchFamily="34" charset="-128"/>
              </a:defRPr>
            </a:lvl9pPr>
          </a:lstStyle>
          <a:p>
            <a:pPr eaLnBrk="1" hangingPunct="1">
              <a:spcBef>
                <a:spcPts val="1625"/>
              </a:spcBef>
              <a:buSzPct val="100000"/>
              <a:buFont typeface="Arial" pitchFamily="34" charset="0"/>
              <a:buAutoNum type="arabicPeriod"/>
            </a:pPr>
            <a:r>
              <a:rPr lang="en-GB" altLang="en-US">
                <a:solidFill>
                  <a:srgbClr val="2732A6"/>
                </a:solidFill>
                <a:latin typeface="Arial" pitchFamily="34" charset="0"/>
              </a:rPr>
              <a:t>LINK’s background</a:t>
            </a:r>
          </a:p>
          <a:p>
            <a:pPr eaLnBrk="1" hangingPunct="1">
              <a:spcBef>
                <a:spcPts val="1625"/>
              </a:spcBef>
              <a:buSzPct val="100000"/>
              <a:buFont typeface="Arial" pitchFamily="34" charset="0"/>
              <a:buAutoNum type="arabicPeriod"/>
            </a:pPr>
            <a:r>
              <a:rPr lang="en-GB" altLang="en-US">
                <a:solidFill>
                  <a:srgbClr val="2732A6"/>
                </a:solidFill>
                <a:latin typeface="Arial" pitchFamily="34" charset="0"/>
              </a:rPr>
              <a:t>Access to Cash Review</a:t>
            </a:r>
          </a:p>
          <a:p>
            <a:pPr eaLnBrk="1" hangingPunct="1">
              <a:spcBef>
                <a:spcPts val="1625"/>
              </a:spcBef>
              <a:buSzPct val="100000"/>
              <a:buFont typeface="Arial" pitchFamily="34" charset="0"/>
              <a:buAutoNum type="arabicPeriod"/>
            </a:pPr>
            <a:r>
              <a:rPr lang="en-GB" altLang="en-US">
                <a:solidFill>
                  <a:srgbClr val="2732A6"/>
                </a:solidFill>
                <a:latin typeface="Arial" pitchFamily="34" charset="0"/>
              </a:rPr>
              <a:t>Why Sweden?</a:t>
            </a:r>
          </a:p>
          <a:p>
            <a:pPr eaLnBrk="1" hangingPunct="1">
              <a:spcBef>
                <a:spcPts val="1625"/>
              </a:spcBef>
              <a:buSzPct val="100000"/>
              <a:buFont typeface="Arial" pitchFamily="34" charset="0"/>
              <a:buAutoNum type="arabicPeriod"/>
            </a:pPr>
            <a:r>
              <a:rPr lang="en-GB" altLang="en-US">
                <a:solidFill>
                  <a:srgbClr val="2732A6"/>
                </a:solidFill>
                <a:latin typeface="Arial" pitchFamily="34" charset="0"/>
              </a:rPr>
              <a:t>What did we find?</a:t>
            </a:r>
          </a:p>
          <a:p>
            <a:pPr eaLnBrk="1" hangingPunct="1">
              <a:spcBef>
                <a:spcPts val="1625"/>
              </a:spcBef>
              <a:buSzPct val="100000"/>
              <a:buFont typeface="Arial" pitchFamily="34" charset="0"/>
              <a:buAutoNum type="arabicPeriod"/>
            </a:pPr>
            <a:r>
              <a:rPr lang="en-GB" altLang="en-US">
                <a:solidFill>
                  <a:srgbClr val="2732A6"/>
                </a:solidFill>
                <a:latin typeface="Arial" pitchFamily="34" charset="0"/>
              </a:rPr>
              <a:t>What does it mean for the UK?</a:t>
            </a:r>
          </a:p>
        </p:txBody>
      </p:sp>
      <p:pic>
        <p:nvPicPr>
          <p:cNvPr id="10244" name="Picture 12" descr="Shopping image.jpg"/>
          <p:cNvPicPr>
            <a:picLocks noChangeAspect="1"/>
          </p:cNvPicPr>
          <p:nvPr/>
        </p:nvPicPr>
        <p:blipFill>
          <a:blip r:embed="rId2" cstate="print">
            <a:extLst>
              <a:ext uri="{28A0092B-C50C-407E-A947-70E740481C1C}">
                <a14:useLocalDpi xmlns:a14="http://schemas.microsoft.com/office/drawing/2010/main" val="0"/>
              </a:ext>
            </a:extLst>
          </a:blip>
          <a:srcRect t="17400" b="20628"/>
          <a:stretch>
            <a:fillRect/>
          </a:stretch>
        </p:blipFill>
        <p:spPr bwMode="auto">
          <a:xfrm>
            <a:off x="92075" y="1968500"/>
            <a:ext cx="5527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smtClean="0"/>
              <a:t>What has the UK done? – Access to Cash Report</a:t>
            </a:r>
          </a:p>
        </p:txBody>
      </p:sp>
      <p:sp>
        <p:nvSpPr>
          <p:cNvPr id="3" name="Content Placeholder 2">
            <a:extLst>
              <a:ext uri="{FF2B5EF4-FFF2-40B4-BE49-F238E27FC236}">
                <a16:creationId xmlns="" xmlns:a16="http://schemas.microsoft.com/office/drawing/2014/main" id="{74B7B831-005C-4C7F-AF7A-1C3EC7F8997F}"/>
              </a:ext>
            </a:extLst>
          </p:cNvPr>
          <p:cNvSpPr>
            <a:spLocks noGrp="1"/>
          </p:cNvSpPr>
          <p:nvPr>
            <p:ph idx="1"/>
          </p:nvPr>
        </p:nvSpPr>
        <p:spPr>
          <a:xfrm>
            <a:off x="4838700" y="1130300"/>
            <a:ext cx="6918325" cy="4826000"/>
          </a:xfrm>
        </p:spPr>
        <p:txBody>
          <a:bodyPr>
            <a:normAutofit fontScale="77500" lnSpcReduction="20000"/>
          </a:bodyPr>
          <a:lstStyle/>
          <a:p>
            <a:pPr>
              <a:defRPr/>
            </a:pPr>
            <a:r>
              <a:rPr lang="en-GB" b="1" dirty="0"/>
              <a:t>Recommendation One: Guarantee access to cash</a:t>
            </a:r>
            <a:r>
              <a:rPr lang="en-GB" dirty="0"/>
              <a:t>. </a:t>
            </a:r>
          </a:p>
          <a:p>
            <a:pPr marL="381000" lvl="1" indent="0">
              <a:buFont typeface="Lucida Grande"/>
              <a:buNone/>
              <a:defRPr/>
            </a:pPr>
            <a:r>
              <a:rPr lang="en-GB" dirty="0"/>
              <a:t>A framework to incorporate other channels such as post office counters or cash from retailers’ tills. LINK is already speaking to consumer groups, its Members, other industry participants, regulators, and HM Treasury to help develop this guarantee. </a:t>
            </a:r>
          </a:p>
          <a:p>
            <a:pPr marL="0" indent="0">
              <a:buFont typeface="Wingdings" charset="2"/>
              <a:buNone/>
              <a:defRPr/>
            </a:pPr>
            <a:r>
              <a:rPr lang="en-GB" dirty="0"/>
              <a:t> </a:t>
            </a:r>
          </a:p>
          <a:p>
            <a:pPr>
              <a:defRPr/>
            </a:pPr>
            <a:r>
              <a:rPr lang="en-GB" b="1" dirty="0"/>
              <a:t>Recommendations Two: Ensure cash remains widely accepted. </a:t>
            </a:r>
          </a:p>
          <a:p>
            <a:pPr marL="381000" lvl="1" indent="0">
              <a:buFont typeface="Lucida Grande"/>
              <a:buNone/>
              <a:defRPr/>
            </a:pPr>
            <a:r>
              <a:rPr lang="en-GB" dirty="0"/>
              <a:t>The cost of cash acceptance is a key element.  Shared service centres being piloted.  LINK keen to see innovation in this area, ie not to be limited to ATMs belonging to their own bank or building society.</a:t>
            </a:r>
          </a:p>
          <a:p>
            <a:pPr>
              <a:defRPr/>
            </a:pPr>
            <a:endParaRPr lang="en-GB" dirty="0"/>
          </a:p>
          <a:p>
            <a:pPr>
              <a:defRPr/>
            </a:pPr>
            <a:r>
              <a:rPr lang="en-GB" b="1" dirty="0"/>
              <a:t>Recommendation Three: Create a more efficient, effective and resilient wholesale cash infrastructure. </a:t>
            </a:r>
          </a:p>
          <a:p>
            <a:pPr marL="381000" lvl="1" indent="0">
              <a:buFont typeface="Lucida Grande"/>
              <a:buNone/>
              <a:defRPr/>
            </a:pPr>
            <a:r>
              <a:rPr lang="en-GB" dirty="0"/>
              <a:t>New working group announced by the Bank of England to ensure that the scale and structure of the cash infrastructure is as efficient and effective as possible.</a:t>
            </a:r>
          </a:p>
          <a:p>
            <a:pPr>
              <a:defRPr/>
            </a:pPr>
            <a:endParaRPr lang="en-GB" dirty="0"/>
          </a:p>
          <a:p>
            <a:pPr>
              <a:defRPr/>
            </a:pPr>
            <a:r>
              <a:rPr lang="en-GB" b="1" dirty="0"/>
              <a:t>Recommendation Four: Make digital payments an option for everyone.  </a:t>
            </a:r>
          </a:p>
          <a:p>
            <a:pPr marL="381000" lvl="1" indent="0">
              <a:buFont typeface="Lucida Grande"/>
              <a:buNone/>
              <a:defRPr/>
            </a:pPr>
            <a:r>
              <a:rPr lang="en-GB" dirty="0"/>
              <a:t>HM Treasury has announced work in this area.  Other regulators involved.  </a:t>
            </a:r>
          </a:p>
          <a:p>
            <a:pPr>
              <a:defRPr/>
            </a:pPr>
            <a:endParaRPr lang="en-GB" dirty="0"/>
          </a:p>
          <a:p>
            <a:pPr>
              <a:defRPr/>
            </a:pPr>
            <a:r>
              <a:rPr lang="en-GB" b="1" dirty="0"/>
              <a:t>Recommendation Five: 5.  Ensure joined-up oversight and regulation of cash. </a:t>
            </a:r>
          </a:p>
          <a:p>
            <a:pPr marL="381000" lvl="1" indent="0">
              <a:buFont typeface="Lucida Grande"/>
              <a:buNone/>
              <a:defRPr/>
            </a:pPr>
            <a:r>
              <a:rPr lang="en-GB" dirty="0"/>
              <a:t>Treasury has already announced a new Joint Authority  Cash Strategy Group .</a:t>
            </a:r>
          </a:p>
        </p:txBody>
      </p:sp>
      <p:pic>
        <p:nvPicPr>
          <p:cNvPr id="4" name="Picture 3">
            <a:extLst>
              <a:ext uri="{FF2B5EF4-FFF2-40B4-BE49-F238E27FC236}">
                <a16:creationId xmlns="" xmlns:a16="http://schemas.microsoft.com/office/drawing/2014/main" id="{D1DB8330-0484-4DBF-B3C9-9B5E7DF8AD35}"/>
              </a:ext>
            </a:extLst>
          </p:cNvPr>
          <p:cNvPicPr>
            <a:picLocks noChangeAspect="1"/>
          </p:cNvPicPr>
          <p:nvPr/>
        </p:nvPicPr>
        <p:blipFill>
          <a:blip r:embed="rId2"/>
          <a:stretch>
            <a:fillRect/>
          </a:stretch>
        </p:blipFill>
        <p:spPr>
          <a:xfrm>
            <a:off x="501650" y="989013"/>
            <a:ext cx="3562350" cy="478472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75BD0C1-558E-4B11-A197-1B377D287F2C}"/>
              </a:ext>
            </a:extLst>
          </p:cNvPr>
          <p:cNvSpPr/>
          <p:nvPr/>
        </p:nvSpPr>
        <p:spPr>
          <a:xfrm>
            <a:off x="5734050" y="3214688"/>
            <a:ext cx="4927600" cy="2308225"/>
          </a:xfrm>
          <a:prstGeom prst="rect">
            <a:avLst/>
          </a:prstGeom>
        </p:spPr>
        <p:txBody>
          <a:bodyPr>
            <a:spAutoFit/>
          </a:bodyPr>
          <a:lstStyle/>
          <a:p>
            <a:pPr>
              <a:defRPr/>
            </a:pPr>
            <a:r>
              <a:rPr lang="en-US" i="1" dirty="0">
                <a:latin typeface="+mn-lt"/>
              </a:rPr>
              <a:t>Sweden has today one of the most effective payment infrastructure in the world, in terms of cost, security and instant payments. Collaboration between banks in infrastructure solutions has been a key factor in the usage, development and deployment of payment innovation</a:t>
            </a:r>
            <a:r>
              <a:rPr lang="en-US" dirty="0"/>
              <a:t>” </a:t>
            </a:r>
          </a:p>
          <a:p>
            <a:pPr>
              <a:defRPr/>
            </a:pPr>
            <a:r>
              <a:rPr lang="en-US" b="1" dirty="0">
                <a:latin typeface="+mn-lt"/>
              </a:rPr>
              <a:t>Rolf Carlström, Swedbank.</a:t>
            </a:r>
            <a:endParaRPr lang="en-GB" b="1" dirty="0">
              <a:latin typeface="+mn-lt"/>
            </a:endParaRPr>
          </a:p>
        </p:txBody>
      </p:sp>
      <p:sp>
        <p:nvSpPr>
          <p:cNvPr id="10" name="Rectangle 9">
            <a:extLst>
              <a:ext uri="{FF2B5EF4-FFF2-40B4-BE49-F238E27FC236}">
                <a16:creationId xmlns="" xmlns:a16="http://schemas.microsoft.com/office/drawing/2014/main" id="{E6D5BE91-8369-4689-8908-7B90033535AA}"/>
              </a:ext>
            </a:extLst>
          </p:cNvPr>
          <p:cNvSpPr/>
          <p:nvPr/>
        </p:nvSpPr>
        <p:spPr>
          <a:xfrm>
            <a:off x="5734050" y="654050"/>
            <a:ext cx="5300663" cy="2030413"/>
          </a:xfrm>
          <a:prstGeom prst="rect">
            <a:avLst/>
          </a:prstGeom>
        </p:spPr>
        <p:txBody>
          <a:bodyPr>
            <a:spAutoFit/>
          </a:bodyPr>
          <a:lstStyle/>
          <a:p>
            <a:pPr>
              <a:defRPr/>
            </a:pPr>
            <a:r>
              <a:rPr lang="en-US" i="1" dirty="0">
                <a:latin typeface="+mn-lt"/>
              </a:rPr>
              <a:t>“What advice do I have for the UK? Look at your cash system now and be prepared to regulate, while you have time. When cash levels get too low, it will be too late to put back in place systems which have been dismantled’.</a:t>
            </a:r>
          </a:p>
          <a:p>
            <a:pPr>
              <a:defRPr/>
            </a:pPr>
            <a:r>
              <a:rPr lang="en-US" b="1" dirty="0">
                <a:latin typeface="+mn-lt"/>
              </a:rPr>
              <a:t>Cecilia Skingsley, Deputy Governor, Sveriges Riksbank</a:t>
            </a:r>
            <a:endParaRPr lang="en-GB"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bwMode="auto">
          <a:xfrm>
            <a:off x="6459538" y="644525"/>
            <a:ext cx="4097337"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fr-FR" sz="5400" smtClean="0">
                <a:solidFill>
                  <a:srgbClr val="262673"/>
                </a:solidFill>
              </a:rPr>
              <a:t>Thank you for all the help and support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t>ATM total ATM withdrawals</a:t>
            </a:r>
          </a:p>
        </p:txBody>
      </p:sp>
      <p:pic>
        <p:nvPicPr>
          <p:cNvPr id="112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958850"/>
            <a:ext cx="7866063"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DD7A4061-D099-48C2-8283-D06E30D5ABB1}"/>
              </a:ext>
            </a:extLst>
          </p:cNvPr>
          <p:cNvSpPr txBox="1"/>
          <p:nvPr/>
        </p:nvSpPr>
        <p:spPr>
          <a:xfrm>
            <a:off x="8736013" y="1198563"/>
            <a:ext cx="2565400" cy="1938337"/>
          </a:xfrm>
          <a:prstGeom prst="rect">
            <a:avLst/>
          </a:prstGeom>
          <a:noFill/>
        </p:spPr>
        <p:txBody>
          <a:bodyPr>
            <a:spAutoFit/>
          </a:bodyPr>
          <a:lstStyle/>
          <a:p>
            <a:pPr eaLnBrk="1" hangingPunct="1">
              <a:defRPr/>
            </a:pPr>
            <a:r>
              <a:rPr lang="en-GB" sz="2400" dirty="0">
                <a:solidFill>
                  <a:schemeClr val="accent1">
                    <a:lumMod val="50000"/>
                  </a:schemeClr>
                </a:solidFill>
                <a:latin typeface="+mn-lt"/>
              </a:rPr>
              <a:t>Including on-us the UK is showing significant falls in ATM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GB" altLang="en-US" smtClean="0"/>
              <a:t>LINK ATM withdrawal volumes</a:t>
            </a:r>
          </a:p>
        </p:txBody>
      </p:sp>
      <p:pic>
        <p:nvPicPr>
          <p:cNvPr id="122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650" y="1076325"/>
            <a:ext cx="7664450"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6145B3BF-8323-4CCD-9BF3-4E0FD135C252}"/>
              </a:ext>
            </a:extLst>
          </p:cNvPr>
          <p:cNvSpPr txBox="1"/>
          <p:nvPr/>
        </p:nvSpPr>
        <p:spPr>
          <a:xfrm>
            <a:off x="8736013" y="1198563"/>
            <a:ext cx="2565400" cy="4154487"/>
          </a:xfrm>
          <a:prstGeom prst="rect">
            <a:avLst/>
          </a:prstGeom>
          <a:noFill/>
        </p:spPr>
        <p:txBody>
          <a:bodyPr>
            <a:spAutoFit/>
          </a:bodyPr>
          <a:lstStyle/>
          <a:p>
            <a:pPr eaLnBrk="1" hangingPunct="1">
              <a:defRPr/>
            </a:pPr>
            <a:r>
              <a:rPr lang="en-GB" sz="2400" dirty="0">
                <a:solidFill>
                  <a:schemeClr val="accent1">
                    <a:lumMod val="50000"/>
                  </a:schemeClr>
                </a:solidFill>
                <a:latin typeface="+mn-lt"/>
              </a:rPr>
              <a:t>Until mid 2017 reductions in branch balanced, to a certain degree by increases in remote ATMs.  However LINK’s figures are showing big drops into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GB" altLang="en-US" smtClean="0"/>
              <a:t>The driver – cash payments in the UK</a:t>
            </a:r>
          </a:p>
        </p:txBody>
      </p:sp>
      <p:pic>
        <p:nvPicPr>
          <p:cNvPr id="13315"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650" y="1130300"/>
            <a:ext cx="7664450"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C87EB1FB-CFD2-4B09-8792-168C07A4846F}"/>
              </a:ext>
            </a:extLst>
          </p:cNvPr>
          <p:cNvSpPr txBox="1"/>
          <p:nvPr/>
        </p:nvSpPr>
        <p:spPr>
          <a:xfrm>
            <a:off x="8736013" y="1198563"/>
            <a:ext cx="2565400" cy="2678112"/>
          </a:xfrm>
          <a:prstGeom prst="rect">
            <a:avLst/>
          </a:prstGeom>
          <a:noFill/>
        </p:spPr>
        <p:txBody>
          <a:bodyPr>
            <a:spAutoFit/>
          </a:bodyPr>
          <a:lstStyle/>
          <a:p>
            <a:pPr eaLnBrk="1" hangingPunct="1">
              <a:defRPr/>
            </a:pPr>
            <a:r>
              <a:rPr lang="en-GB" sz="2400" dirty="0">
                <a:solidFill>
                  <a:schemeClr val="accent1">
                    <a:lumMod val="50000"/>
                  </a:schemeClr>
                </a:solidFill>
                <a:latin typeface="+mn-lt"/>
              </a:rPr>
              <a:t>Forecasts by UKFinance show cash payments halving in the last 10 years and halving again in the next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GB" altLang="en-US" smtClean="0"/>
              <a:t>Independent Access to Cash Review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108075"/>
            <a:ext cx="817245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F22B8B78-83D8-451D-957B-4BE79A638301}"/>
              </a:ext>
            </a:extLst>
          </p:cNvPr>
          <p:cNvSpPr txBox="1"/>
          <p:nvPr/>
        </p:nvSpPr>
        <p:spPr>
          <a:xfrm>
            <a:off x="9117013" y="1314450"/>
            <a:ext cx="2565400" cy="3970338"/>
          </a:xfrm>
          <a:prstGeom prst="rect">
            <a:avLst/>
          </a:prstGeom>
          <a:noFill/>
        </p:spPr>
        <p:txBody>
          <a:bodyPr>
            <a:spAutoFit/>
          </a:bodyPr>
          <a:lstStyle/>
          <a:p>
            <a:pPr eaLnBrk="1" hangingPunct="1">
              <a:defRPr/>
            </a:pPr>
            <a:r>
              <a:rPr lang="en-GB" sz="2400" dirty="0">
                <a:solidFill>
                  <a:schemeClr val="accent1">
                    <a:lumMod val="50000"/>
                  </a:schemeClr>
                </a:solidFill>
                <a:latin typeface="+mn-lt"/>
              </a:rPr>
              <a:t>Chair Natalie Ceeney CBE</a:t>
            </a:r>
          </a:p>
          <a:p>
            <a:pPr eaLnBrk="1" hangingPunct="1">
              <a:defRPr/>
            </a:pPr>
            <a:endParaRPr lang="en-GB" sz="2400" dirty="0">
              <a:solidFill>
                <a:schemeClr val="accent1">
                  <a:lumMod val="50000"/>
                </a:schemeClr>
              </a:solidFill>
              <a:latin typeface="+mn-lt"/>
            </a:endParaRPr>
          </a:p>
          <a:p>
            <a:pPr eaLnBrk="1" hangingPunct="1">
              <a:defRPr/>
            </a:pPr>
            <a:r>
              <a:rPr lang="en-GB" sz="2400" dirty="0">
                <a:solidFill>
                  <a:schemeClr val="accent1">
                    <a:lumMod val="50000"/>
                  </a:schemeClr>
                </a:solidFill>
                <a:latin typeface="+mn-lt"/>
              </a:rPr>
              <a:t>Eight member independent panel </a:t>
            </a:r>
          </a:p>
          <a:p>
            <a:pPr eaLnBrk="1" hangingPunct="1">
              <a:defRPr/>
            </a:pPr>
            <a:endParaRPr lang="en-GB" sz="2400" dirty="0">
              <a:solidFill>
                <a:schemeClr val="accent1">
                  <a:lumMod val="50000"/>
                </a:schemeClr>
              </a:solidFill>
              <a:latin typeface="+mn-lt"/>
            </a:endParaRPr>
          </a:p>
          <a:p>
            <a:pPr eaLnBrk="1" hangingPunct="1">
              <a:defRPr/>
            </a:pPr>
            <a:r>
              <a:rPr lang="en-GB" sz="2400" dirty="0">
                <a:solidFill>
                  <a:schemeClr val="accent1">
                    <a:lumMod val="50000"/>
                  </a:schemeClr>
                </a:solidFill>
                <a:latin typeface="+mn-lt"/>
              </a:rPr>
              <a:t>Report in March 2019</a:t>
            </a:r>
          </a:p>
          <a:p>
            <a:pPr eaLnBrk="1" hangingPunct="1">
              <a:defRPr/>
            </a:pPr>
            <a:endParaRPr lang="en-GB" sz="2400" dirty="0">
              <a:solidFill>
                <a:schemeClr val="accent1">
                  <a:lumMod val="50000"/>
                </a:schemeClr>
              </a:solidFill>
              <a:latin typeface="+mn-lt"/>
            </a:endParaRPr>
          </a:p>
          <a:p>
            <a:pPr eaLnBrk="1" hangingPunct="1">
              <a:defRPr/>
            </a:pPr>
            <a:r>
              <a:rPr lang="en-GB" sz="1400" dirty="0">
                <a:solidFill>
                  <a:schemeClr val="accent1">
                    <a:lumMod val="50000"/>
                  </a:schemeClr>
                </a:solidFill>
                <a:latin typeface="+mn-lt"/>
              </a:rPr>
              <a:t>www.accesstocash.org.uk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GB" altLang="en-US" smtClean="0"/>
              <a:t>Share of cash payments carried out by households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968375"/>
            <a:ext cx="7254875"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2F258EFD-168C-49A0-8B71-A9AE766E23E7}"/>
              </a:ext>
            </a:extLst>
          </p:cNvPr>
          <p:cNvSpPr txBox="1"/>
          <p:nvPr/>
        </p:nvSpPr>
        <p:spPr>
          <a:xfrm>
            <a:off x="8061325" y="1314450"/>
            <a:ext cx="3621088" cy="1570038"/>
          </a:xfrm>
          <a:prstGeom prst="rect">
            <a:avLst/>
          </a:prstGeom>
          <a:noFill/>
        </p:spPr>
        <p:txBody>
          <a:bodyPr>
            <a:spAutoFit/>
          </a:bodyPr>
          <a:lstStyle/>
          <a:p>
            <a:pPr eaLnBrk="1" hangingPunct="1">
              <a:defRPr/>
            </a:pPr>
            <a:r>
              <a:rPr lang="en-GB" sz="2400" dirty="0">
                <a:solidFill>
                  <a:schemeClr val="accent1">
                    <a:lumMod val="50000"/>
                  </a:schemeClr>
                </a:solidFill>
                <a:latin typeface="+mn-lt"/>
              </a:rPr>
              <a:t>Sweden is the obvious country to look at.  Consistent “pin-up” for cashlessness</a:t>
            </a:r>
            <a:endParaRPr lang="en-GB" sz="1400" dirty="0">
              <a:solidFill>
                <a:schemeClr val="accent1">
                  <a:lumMod val="50000"/>
                </a:scheme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smtClean="0"/>
              <a:t>Study Tour of Sweden 2018</a:t>
            </a:r>
          </a:p>
        </p:txBody>
      </p:sp>
      <p:sp>
        <p:nvSpPr>
          <p:cNvPr id="16387" name="Content Placeholder 2"/>
          <p:cNvSpPr>
            <a:spLocks noGrp="1" noChangeArrowheads="1"/>
          </p:cNvSpPr>
          <p:nvPr>
            <p:ph idx="1"/>
          </p:nvPr>
        </p:nvSpPr>
        <p:spPr bwMode="auto">
          <a:xfrm>
            <a:off x="501650" y="1130300"/>
            <a:ext cx="6148388" cy="363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SzTx/>
              <a:buFont typeface="Wingdings" pitchFamily="2" charset="2"/>
              <a:buNone/>
            </a:pPr>
            <a:r>
              <a:rPr lang="en-GB" altLang="fr-FR" sz="1400" b="1" smtClean="0"/>
              <a:t>Kurt Gjesten </a:t>
            </a:r>
            <a:r>
              <a:rPr lang="en-GB" altLang="fr-FR" sz="1400" smtClean="0"/>
              <a:t>- CEO Pan Nordic Cards Association</a:t>
            </a:r>
          </a:p>
          <a:p>
            <a:pPr marL="0" indent="0">
              <a:buSzTx/>
              <a:buFont typeface="Wingdings" pitchFamily="2" charset="2"/>
              <a:buNone/>
            </a:pPr>
            <a:endParaRPr lang="en-GB" altLang="fr-FR" sz="1400" smtClean="0"/>
          </a:p>
          <a:p>
            <a:pPr marL="0" indent="0">
              <a:buSzTx/>
              <a:buFont typeface="Wingdings" pitchFamily="2" charset="2"/>
              <a:buNone/>
            </a:pPr>
            <a:r>
              <a:rPr lang="en-GB" altLang="fr-FR" sz="1400" b="1" smtClean="0"/>
              <a:t>Niclas Arvidsson </a:t>
            </a:r>
            <a:r>
              <a:rPr lang="en-GB" altLang="fr-FR" sz="1400" smtClean="0"/>
              <a:t>- Associate Professor Royal Institute of Technology</a:t>
            </a:r>
          </a:p>
          <a:p>
            <a:pPr marL="0" indent="0">
              <a:buSzTx/>
              <a:buFont typeface="Wingdings" pitchFamily="2" charset="2"/>
              <a:buNone/>
            </a:pPr>
            <a:r>
              <a:rPr lang="en-GB" altLang="fr-FR" sz="1400" b="1" smtClean="0"/>
              <a:t>Jan Olsson </a:t>
            </a:r>
            <a:r>
              <a:rPr lang="en-GB" altLang="fr-FR" sz="1400" smtClean="0"/>
              <a:t>- Head of National Fraud Centre</a:t>
            </a:r>
          </a:p>
          <a:p>
            <a:pPr marL="0" indent="0">
              <a:buSzTx/>
              <a:buFont typeface="Wingdings" pitchFamily="2" charset="2"/>
              <a:buNone/>
            </a:pPr>
            <a:r>
              <a:rPr lang="en-GB" altLang="fr-FR" sz="1400" b="1" smtClean="0"/>
              <a:t>Bengt Nilervall </a:t>
            </a:r>
            <a:r>
              <a:rPr lang="en-GB" altLang="fr-FR" sz="1400" smtClean="0"/>
              <a:t>- Head of Policy Svensk Handel – Retailer Association</a:t>
            </a:r>
          </a:p>
          <a:p>
            <a:pPr marL="0" indent="0">
              <a:buSzTx/>
              <a:buFont typeface="Wingdings" pitchFamily="2" charset="2"/>
              <a:buNone/>
            </a:pPr>
            <a:r>
              <a:rPr lang="en-GB" altLang="fr-FR" sz="1400" b="1" smtClean="0"/>
              <a:t>Marie Nordgren </a:t>
            </a:r>
            <a:r>
              <a:rPr lang="en-GB" altLang="fr-FR" sz="1400" smtClean="0"/>
              <a:t>-Head of Business Development Getswish</a:t>
            </a:r>
          </a:p>
          <a:p>
            <a:pPr marL="0" indent="0">
              <a:buSzTx/>
              <a:buFont typeface="Wingdings" pitchFamily="2" charset="2"/>
              <a:buNone/>
            </a:pPr>
            <a:r>
              <a:rPr lang="en-GB" altLang="fr-FR" sz="1400" b="1" smtClean="0"/>
              <a:t>Ragnar Olofsson </a:t>
            </a:r>
            <a:r>
              <a:rPr lang="en-GB" altLang="fr-FR" sz="1400" smtClean="0"/>
              <a:t>- Economic Adviser Parliamentary Inquiry on Cash Management</a:t>
            </a:r>
          </a:p>
          <a:p>
            <a:pPr marL="0" indent="0">
              <a:buSzTx/>
              <a:buFont typeface="Wingdings" pitchFamily="2" charset="2"/>
              <a:buNone/>
            </a:pPr>
            <a:r>
              <a:rPr lang="en-GB" altLang="fr-FR" sz="1400" b="1" smtClean="0"/>
              <a:t>Rolf Carlsrom </a:t>
            </a:r>
            <a:r>
              <a:rPr lang="en-GB" altLang="fr-FR" sz="1400" smtClean="0"/>
              <a:t>- Swedbank Bankomat ATM Network</a:t>
            </a:r>
          </a:p>
          <a:p>
            <a:pPr marL="0" indent="0">
              <a:buSzTx/>
              <a:buFont typeface="Wingdings" pitchFamily="2" charset="2"/>
              <a:buNone/>
            </a:pPr>
            <a:r>
              <a:rPr lang="en-GB" altLang="fr-FR" sz="1400" b="1" smtClean="0"/>
              <a:t>Hannes Anagrius </a:t>
            </a:r>
            <a:r>
              <a:rPr lang="en-GB" altLang="fr-FR" sz="1400" smtClean="0"/>
              <a:t>- Researcher, The Swedish Consumers’ Association</a:t>
            </a:r>
          </a:p>
          <a:p>
            <a:pPr marL="0" indent="0">
              <a:buSzTx/>
              <a:buFont typeface="Wingdings" pitchFamily="2" charset="2"/>
              <a:buNone/>
            </a:pPr>
            <a:r>
              <a:rPr lang="en-GB" altLang="fr-FR" sz="1400" b="1" smtClean="0"/>
              <a:t>Erik Elowsson- </a:t>
            </a:r>
            <a:r>
              <a:rPr lang="en-GB" altLang="fr-FR" sz="1400" smtClean="0"/>
              <a:t>Kontantupproret – Access to Cash Campaign</a:t>
            </a:r>
          </a:p>
          <a:p>
            <a:pPr marL="0" indent="0">
              <a:buSzTx/>
              <a:buFont typeface="Wingdings" pitchFamily="2" charset="2"/>
              <a:buNone/>
            </a:pPr>
            <a:r>
              <a:rPr lang="en-GB" altLang="fr-FR" sz="1400" b="1" smtClean="0"/>
              <a:t>Jenny Lindroth </a:t>
            </a:r>
            <a:r>
              <a:rPr lang="en-GB" altLang="fr-FR" sz="1400" smtClean="0"/>
              <a:t>- SituationStklm </a:t>
            </a:r>
          </a:p>
          <a:p>
            <a:pPr marL="0" indent="0">
              <a:buSzTx/>
              <a:buFont typeface="Wingdings" pitchFamily="2" charset="2"/>
              <a:buNone/>
            </a:pPr>
            <a:r>
              <a:rPr lang="en-US" altLang="fr-FR" sz="1400" b="1" smtClean="0"/>
              <a:t>Olof Bjuro </a:t>
            </a:r>
            <a:r>
              <a:rPr lang="en-US" altLang="fr-FR" sz="1400" smtClean="0"/>
              <a:t>- Head of Postal Affairs at the Communications Regulator</a:t>
            </a:r>
            <a:endParaRPr lang="en-GB" altLang="fr-FR" sz="1400" smtClean="0"/>
          </a:p>
          <a:p>
            <a:pPr marL="0" indent="0">
              <a:buSzTx/>
              <a:buFont typeface="Wingdings" pitchFamily="2" charset="2"/>
              <a:buNone/>
            </a:pPr>
            <a:r>
              <a:rPr lang="en-GB" altLang="fr-FR" sz="1400" b="1" smtClean="0"/>
              <a:t>Fredrika Hed Rosén</a:t>
            </a:r>
            <a:r>
              <a:rPr lang="en-GB" altLang="fr-FR" sz="1400" smtClean="0"/>
              <a:t>, Senior Adviser Communications Regulator</a:t>
            </a:r>
          </a:p>
          <a:p>
            <a:pPr marL="0" indent="0">
              <a:buSzTx/>
              <a:buFont typeface="Wingdings" pitchFamily="2" charset="2"/>
              <a:buNone/>
            </a:pPr>
            <a:r>
              <a:rPr lang="en-US" altLang="fr-FR" sz="1400" b="1" smtClean="0"/>
              <a:t>Cecilia Skingsley </a:t>
            </a:r>
            <a:r>
              <a:rPr lang="en-US" altLang="fr-FR" sz="1400" smtClean="0"/>
              <a:t>- Deputy Governor of the Riksbank</a:t>
            </a:r>
            <a:endParaRPr lang="en-GB" altLang="fr-FR" sz="1400" smtClean="0"/>
          </a:p>
          <a:p>
            <a:pPr marL="0" indent="0">
              <a:buSzTx/>
              <a:buFont typeface="Wingdings" pitchFamily="2" charset="2"/>
              <a:buNone/>
            </a:pPr>
            <a:r>
              <a:rPr lang="en-US" altLang="fr-FR" sz="1400" b="1" smtClean="0"/>
              <a:t>Gabriela Guibourg </a:t>
            </a:r>
            <a:r>
              <a:rPr lang="en-US" altLang="fr-FR" sz="1400" smtClean="0"/>
              <a:t>- </a:t>
            </a:r>
            <a:r>
              <a:rPr lang="en-GB" altLang="fr-FR" sz="1400" smtClean="0"/>
              <a:t>Head of Analysis and Policy Payments Riksbank</a:t>
            </a:r>
          </a:p>
          <a:p>
            <a:pPr marL="0" indent="0">
              <a:buSzTx/>
              <a:buFont typeface="Wingdings" pitchFamily="2" charset="2"/>
              <a:buNone/>
            </a:pPr>
            <a:r>
              <a:rPr lang="en-US" altLang="fr-FR" sz="1400" b="1" smtClean="0"/>
              <a:t>Leif Trogen </a:t>
            </a:r>
            <a:r>
              <a:rPr lang="en-US" altLang="fr-FR" sz="1400" smtClean="0"/>
              <a:t>- Head of Financial Infrastructure Swedish Bankers Association</a:t>
            </a:r>
            <a:endParaRPr lang="en-GB" altLang="fr-FR" sz="1400" smtClean="0"/>
          </a:p>
          <a:p>
            <a:pPr marL="0" indent="0">
              <a:buSzTx/>
              <a:buFont typeface="Wingdings" pitchFamily="2" charset="2"/>
              <a:buNone/>
            </a:pPr>
            <a:r>
              <a:rPr lang="en-US" altLang="fr-FR" sz="1400" b="1" smtClean="0"/>
              <a:t>Henrik Bergman</a:t>
            </a:r>
            <a:r>
              <a:rPr lang="en-US" altLang="fr-FR" sz="1400" smtClean="0"/>
              <a:t> – Deputy Director Financial Infrastructure</a:t>
            </a:r>
            <a:endParaRPr lang="en-GB" altLang="fr-FR" sz="1400" smtClean="0"/>
          </a:p>
        </p:txBody>
      </p:sp>
      <p:sp>
        <p:nvSpPr>
          <p:cNvPr id="4" name="TextBox 3">
            <a:extLst>
              <a:ext uri="{FF2B5EF4-FFF2-40B4-BE49-F238E27FC236}">
                <a16:creationId xmlns="" xmlns:a16="http://schemas.microsoft.com/office/drawing/2014/main" id="{E230077F-A4FB-45EB-93E0-216F2FB4462B}"/>
              </a:ext>
            </a:extLst>
          </p:cNvPr>
          <p:cNvSpPr txBox="1"/>
          <p:nvPr/>
        </p:nvSpPr>
        <p:spPr>
          <a:xfrm flipH="1">
            <a:off x="6781800" y="1130300"/>
            <a:ext cx="4975225" cy="2462213"/>
          </a:xfrm>
          <a:prstGeom prst="rect">
            <a:avLst/>
          </a:prstGeom>
          <a:noFill/>
        </p:spPr>
        <p:txBody>
          <a:bodyPr>
            <a:spAutoFit/>
          </a:bodyPr>
          <a:lstStyle/>
          <a:p>
            <a:pPr>
              <a:defRPr/>
            </a:pPr>
            <a:r>
              <a:rPr lang="en-GB" sz="1400" b="1" dirty="0">
                <a:solidFill>
                  <a:srgbClr val="4D4D4D"/>
                </a:solidFill>
                <a:latin typeface="+mn-lt"/>
              </a:rPr>
              <a:t>Access to Cash Review</a:t>
            </a:r>
          </a:p>
          <a:p>
            <a:pPr>
              <a:defRPr/>
            </a:pPr>
            <a:r>
              <a:rPr lang="en-GB" sz="1400" dirty="0">
                <a:solidFill>
                  <a:srgbClr val="4D4D4D"/>
                </a:solidFill>
                <a:latin typeface="+mn-lt"/>
              </a:rPr>
              <a:t>Natalie Ceeney CBE		Chair </a:t>
            </a:r>
          </a:p>
          <a:p>
            <a:pPr>
              <a:defRPr/>
            </a:pPr>
            <a:r>
              <a:rPr lang="en-GB" sz="1400" dirty="0">
                <a:solidFill>
                  <a:srgbClr val="4D4D4D"/>
                </a:solidFill>
                <a:latin typeface="+mn-lt"/>
              </a:rPr>
              <a:t>Graham Mott		LINK</a:t>
            </a:r>
          </a:p>
          <a:p>
            <a:pPr>
              <a:defRPr/>
            </a:pPr>
            <a:r>
              <a:rPr lang="en-GB" sz="1400" dirty="0">
                <a:solidFill>
                  <a:srgbClr val="4D4D4D"/>
                </a:solidFill>
                <a:latin typeface="+mn-lt"/>
              </a:rPr>
              <a:t>John Howells		LINK</a:t>
            </a:r>
          </a:p>
          <a:p>
            <a:pPr>
              <a:defRPr/>
            </a:pPr>
            <a:r>
              <a:rPr lang="en-GB" sz="1400" dirty="0">
                <a:solidFill>
                  <a:srgbClr val="4D4D4D"/>
                </a:solidFill>
                <a:latin typeface="+mn-lt"/>
              </a:rPr>
              <a:t>Richard Koch		Access to Cash Review</a:t>
            </a:r>
          </a:p>
          <a:p>
            <a:pPr>
              <a:defRPr/>
            </a:pPr>
            <a:r>
              <a:rPr lang="en-GB" sz="1400" dirty="0">
                <a:solidFill>
                  <a:srgbClr val="4D4D4D"/>
                </a:solidFill>
                <a:latin typeface="+mn-lt"/>
              </a:rPr>
              <a:t>David Hensley		Access to Cash Panel</a:t>
            </a:r>
          </a:p>
          <a:p>
            <a:pPr>
              <a:defRPr/>
            </a:pPr>
            <a:r>
              <a:rPr lang="en-GB" sz="1400" dirty="0">
                <a:solidFill>
                  <a:srgbClr val="4D4D4D"/>
                </a:solidFill>
                <a:latin typeface="+mn-lt"/>
              </a:rPr>
              <a:t>James Daley		Access to Cash Panel</a:t>
            </a:r>
          </a:p>
          <a:p>
            <a:pPr>
              <a:defRPr/>
            </a:pPr>
            <a:r>
              <a:rPr lang="en-GB" sz="1400" dirty="0">
                <a:solidFill>
                  <a:srgbClr val="4D4D4D"/>
                </a:solidFill>
                <a:latin typeface="+mn-lt"/>
              </a:rPr>
              <a:t>Louise Buckley		PSR</a:t>
            </a:r>
          </a:p>
          <a:p>
            <a:pPr>
              <a:defRPr/>
            </a:pPr>
            <a:r>
              <a:rPr lang="en-GB" sz="1400" dirty="0">
                <a:solidFill>
                  <a:srgbClr val="4D4D4D"/>
                </a:solidFill>
                <a:latin typeface="+mn-lt"/>
              </a:rPr>
              <a:t>David </a:t>
            </a:r>
            <a:r>
              <a:rPr lang="en-GB" sz="1400" dirty="0" err="1">
                <a:solidFill>
                  <a:srgbClr val="4D4D4D"/>
                </a:solidFill>
                <a:latin typeface="+mn-lt"/>
              </a:rPr>
              <a:t>Geale</a:t>
            </a:r>
            <a:r>
              <a:rPr lang="en-GB" sz="1400" dirty="0">
                <a:solidFill>
                  <a:srgbClr val="4D4D4D"/>
                </a:solidFill>
                <a:latin typeface="+mn-lt"/>
              </a:rPr>
              <a:t>		FCA</a:t>
            </a:r>
          </a:p>
          <a:p>
            <a:pPr>
              <a:defRPr/>
            </a:pPr>
            <a:r>
              <a:rPr lang="en-GB" sz="1400" dirty="0">
                <a:solidFill>
                  <a:srgbClr val="4D4D4D"/>
                </a:solidFill>
                <a:latin typeface="+mn-lt"/>
              </a:rPr>
              <a:t>Jonathan Davidson		FCA</a:t>
            </a:r>
          </a:p>
          <a:p>
            <a:pPr>
              <a:defRPr/>
            </a:pPr>
            <a:endParaRPr lang="en-GB"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bwMode="auto">
          <a:xfrm>
            <a:off x="501650" y="257175"/>
            <a:ext cx="11255375"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b="1" smtClean="0"/>
              <a:t>Sweden is on the way to a cashless society. </a:t>
            </a:r>
            <a:endParaRPr lang="en-GB" altLang="fr-FR" smtClean="0"/>
          </a:p>
        </p:txBody>
      </p:sp>
      <p:sp>
        <p:nvSpPr>
          <p:cNvPr id="17411" name="Content Placeholder 2"/>
          <p:cNvSpPr>
            <a:spLocks noGrp="1" noChangeArrowheads="1"/>
          </p:cNvSpPr>
          <p:nvPr>
            <p:ph idx="1"/>
          </p:nvPr>
        </p:nvSpPr>
        <p:spPr bwMode="auto">
          <a:xfrm>
            <a:off x="501650" y="1130300"/>
            <a:ext cx="11255375" cy="499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Tx/>
              <a:buFont typeface="Wingdings" pitchFamily="2" charset="2"/>
              <a:buChar char="§"/>
            </a:pPr>
            <a:r>
              <a:rPr lang="en-GB" altLang="fr-FR" sz="2000" smtClean="0"/>
              <a:t>The demand for banknotes is declining rapidly, around 50% since 2012. </a:t>
            </a:r>
          </a:p>
          <a:p>
            <a:pPr>
              <a:buSzTx/>
              <a:buFont typeface="Wingdings" pitchFamily="2" charset="2"/>
              <a:buChar char="§"/>
            </a:pPr>
            <a:r>
              <a:rPr lang="en-GB" altLang="fr-FR" sz="2000" smtClean="0"/>
              <a:t>Card transactions are growing by 10%, ATM withdrawals are declining by 10% year on year and a new payment product Swish is being used by 65% of the population, just 6 years after launch with volumes growing by 10% per month. </a:t>
            </a:r>
          </a:p>
          <a:p>
            <a:pPr>
              <a:buSzTx/>
              <a:buFont typeface="Wingdings" pitchFamily="2" charset="2"/>
              <a:buChar char="§"/>
            </a:pPr>
            <a:r>
              <a:rPr lang="en-GB" altLang="fr-FR" sz="2000" smtClean="0"/>
              <a:t>In common with its Nordic neighbours Swedes are typically digitally engaged, embrace new technology and are generally trusting of government, the banks and appear to have a lack of concern about privacy, regulation and government solutions.  </a:t>
            </a:r>
          </a:p>
          <a:p>
            <a:pPr>
              <a:buSzTx/>
              <a:buFont typeface="Wingdings" pitchFamily="2" charset="2"/>
              <a:buChar char="§"/>
            </a:pPr>
            <a:r>
              <a:rPr lang="en-GB" altLang="fr-FR" sz="2000" smtClean="0"/>
              <a:t>The population is relatively highly-educated and IT-literate. </a:t>
            </a:r>
          </a:p>
          <a:p>
            <a:pPr>
              <a:buSzTx/>
              <a:buFont typeface="Wingdings" pitchFamily="2" charset="2"/>
              <a:buChar char="§"/>
            </a:pPr>
            <a:r>
              <a:rPr lang="en-GB" altLang="fr-FR" sz="2000" smtClean="0"/>
              <a:t>On the current trajectory and without intervention, Sweden could become a cashless society within 5 years.</a:t>
            </a:r>
          </a:p>
          <a:p>
            <a:pPr>
              <a:buSzTx/>
              <a:buFont typeface="Wingdings" pitchFamily="2" charset="2"/>
              <a:buChar char="§"/>
            </a:pPr>
            <a:endParaRPr lang="en-GB" altLang="fr-FR" sz="2000" smtClean="0"/>
          </a:p>
        </p:txBody>
      </p:sp>
    </p:spTree>
  </p:cSld>
  <p:clrMapOvr>
    <a:masterClrMapping/>
  </p:clrMapOvr>
</p:sld>
</file>

<file path=ppt/theme/theme1.xml><?xml version="1.0" encoding="utf-8"?>
<a:theme xmlns:a="http://schemas.openxmlformats.org/drawingml/2006/main" name="ESTA Vienna May 2019 Graham Mott">
  <a:themeElements>
    <a:clrScheme name="T Hackett G">
      <a:dk1>
        <a:sysClr val="windowText" lastClr="000000"/>
      </a:dk1>
      <a:lt1>
        <a:sysClr val="window" lastClr="FFFFFF"/>
      </a:lt1>
      <a:dk2>
        <a:srgbClr val="426E18"/>
      </a:dk2>
      <a:lt2>
        <a:srgbClr val="FF9900"/>
      </a:lt2>
      <a:accent1>
        <a:srgbClr val="135789"/>
      </a:accent1>
      <a:accent2>
        <a:srgbClr val="84B440"/>
      </a:accent2>
      <a:accent3>
        <a:srgbClr val="008080"/>
      </a:accent3>
      <a:accent4>
        <a:srgbClr val="001C3A"/>
      </a:accent4>
      <a:accent5>
        <a:srgbClr val="FFC000"/>
      </a:accent5>
      <a:accent6>
        <a:srgbClr val="531950"/>
      </a:accent6>
      <a:hlink>
        <a:srgbClr val="666699"/>
      </a:hlink>
      <a:folHlink>
        <a:srgbClr val="001C3A"/>
      </a:folHlink>
    </a:clrScheme>
    <a:fontScheme name="Hackett 20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5"/>
          </a:solidFill>
          <a:round/>
          <a:headEnd/>
          <a:tailEnd/>
        </a:ln>
        <a:effectLst/>
      </a:spPr>
      <a:bodyPr wrap="none" rtlCol="0" anchor="ctr"/>
      <a:lstStyle>
        <a:defPPr algn="ctr">
          <a:defRPr>
            <a:latin typeface="+mn-lt"/>
          </a:defRPr>
        </a:defPPr>
      </a:lstStyle>
    </a:spDef>
    <a:lnDef>
      <a:spPr bwMode="auto">
        <a:solidFill>
          <a:schemeClr val="bg1"/>
        </a:solidFill>
        <a:ln w="28575"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sz="1800" b="0" smtClean="0">
            <a:latin typeface="Arial" pitchFamily="34" charset="0"/>
            <a:cs typeface="Arial" pitchFamily="34" charset="0"/>
          </a:defRPr>
        </a:defPPr>
      </a:lstStyle>
    </a:txDef>
  </a:objectDefaults>
  <a:extraClrSchemeLst>
    <a:extraClrScheme>
      <a:clrScheme name="Hackett Presentation Template 0320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ackett Presentation Template 0320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ackett Presentation Template 0320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ackett Presentation Template 03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ackett Presentation Template 03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8">
        <a:dk1>
          <a:srgbClr val="000000"/>
        </a:dk1>
        <a:lt1>
          <a:srgbClr val="FFFFFF"/>
        </a:lt1>
        <a:dk2>
          <a:srgbClr val="000000"/>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9">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0">
        <a:dk1>
          <a:srgbClr val="000000"/>
        </a:dk1>
        <a:lt1>
          <a:srgbClr val="FFFFFF"/>
        </a:lt1>
        <a:dk2>
          <a:srgbClr val="000000"/>
        </a:dk2>
        <a:lt2>
          <a:srgbClr val="000066"/>
        </a:lt2>
        <a:accent1>
          <a:srgbClr val="FFCC66"/>
        </a:accent1>
        <a:accent2>
          <a:srgbClr val="000066"/>
        </a:accent2>
        <a:accent3>
          <a:srgbClr val="FFFFFF"/>
        </a:accent3>
        <a:accent4>
          <a:srgbClr val="000000"/>
        </a:accent4>
        <a:accent5>
          <a:srgbClr val="FFE2B8"/>
        </a:accent5>
        <a:accent6>
          <a:srgbClr val="0000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1">
        <a:dk1>
          <a:srgbClr val="000000"/>
        </a:dk1>
        <a:lt1>
          <a:srgbClr val="FFFFFF"/>
        </a:lt1>
        <a:dk2>
          <a:srgbClr val="000000"/>
        </a:dk2>
        <a:lt2>
          <a:srgbClr val="000066"/>
        </a:lt2>
        <a:accent1>
          <a:srgbClr val="FFCC66"/>
        </a:accent1>
        <a:accent2>
          <a:srgbClr val="0000CC"/>
        </a:accent2>
        <a:accent3>
          <a:srgbClr val="FFFFFF"/>
        </a:accent3>
        <a:accent4>
          <a:srgbClr val="000000"/>
        </a:accent4>
        <a:accent5>
          <a:srgbClr val="FFE2B8"/>
        </a:accent5>
        <a:accent6>
          <a:srgbClr val="0000B9"/>
        </a:accent6>
        <a:hlink>
          <a:srgbClr val="FFCC00"/>
        </a:hlink>
        <a:folHlink>
          <a:srgbClr val="99FF66"/>
        </a:folHlink>
      </a:clrScheme>
      <a:clrMap bg1="lt1" tx1="dk1" bg2="lt2" tx2="dk2" accent1="accent1" accent2="accent2" accent3="accent3" accent4="accent4" accent5="accent5" accent6="accent6" hlink="hlink" folHlink="folHlink"/>
    </a:extraClrScheme>
    <a:extraClrScheme>
      <a:clrScheme name="Hackett Presentation Template 032006 12">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3">
        <a:dk1>
          <a:srgbClr val="000000"/>
        </a:dk1>
        <a:lt1>
          <a:srgbClr val="FFFFFF"/>
        </a:lt1>
        <a:dk2>
          <a:srgbClr val="000000"/>
        </a:dk2>
        <a:lt2>
          <a:srgbClr val="000066"/>
        </a:lt2>
        <a:accent1>
          <a:srgbClr val="FFCC66"/>
        </a:accent1>
        <a:accent2>
          <a:srgbClr val="CCFF99"/>
        </a:accent2>
        <a:accent3>
          <a:srgbClr val="FFFFFF"/>
        </a:accent3>
        <a:accent4>
          <a:srgbClr val="000000"/>
        </a:accent4>
        <a:accent5>
          <a:srgbClr val="FFE2B8"/>
        </a:accent5>
        <a:accent6>
          <a:srgbClr val="B9E78A"/>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4">
        <a:dk1>
          <a:srgbClr val="000000"/>
        </a:dk1>
        <a:lt1>
          <a:srgbClr val="FFFFFF"/>
        </a:lt1>
        <a:dk2>
          <a:srgbClr val="003366"/>
        </a:dk2>
        <a:lt2>
          <a:srgbClr val="808080"/>
        </a:lt2>
        <a:accent1>
          <a:srgbClr val="003366"/>
        </a:accent1>
        <a:accent2>
          <a:srgbClr val="265D00"/>
        </a:accent2>
        <a:accent3>
          <a:srgbClr val="FFFFFF"/>
        </a:accent3>
        <a:accent4>
          <a:srgbClr val="000000"/>
        </a:accent4>
        <a:accent5>
          <a:srgbClr val="AAADB8"/>
        </a:accent5>
        <a:accent6>
          <a:srgbClr val="215300"/>
        </a:accent6>
        <a:hlink>
          <a:srgbClr val="CD820D"/>
        </a:hlink>
        <a:folHlink>
          <a:srgbClr val="991506"/>
        </a:folHlink>
      </a:clrScheme>
      <a:clrMap bg1="lt1" tx1="dk1" bg2="lt2" tx2="dk2" accent1="accent1" accent2="accent2" accent3="accent3" accent4="accent4" accent5="accent5" accent6="accent6" hlink="hlink" folHlink="folHlink"/>
    </a:extraClrScheme>
    <a:extraClrScheme>
      <a:clrScheme name="Hackett Presentation Template 032006 15">
        <a:dk1>
          <a:srgbClr val="000000"/>
        </a:dk1>
        <a:lt1>
          <a:srgbClr val="FFFFFF"/>
        </a:lt1>
        <a:dk2>
          <a:srgbClr val="103B68"/>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9BD98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TA Vienna May 2019 Graham Mott [Compatibility Mode]" id="{7B9C623A-5B0F-4149-90B3-A64B451ECEAC}" vid="{0D55E8AB-11B3-4FEF-BF4C-C876AB381097}"/>
    </a:ext>
  </a:extLst>
</a:theme>
</file>

<file path=ppt/theme/theme2.xml><?xml version="1.0" encoding="utf-8"?>
<a:theme xmlns:a="http://schemas.openxmlformats.org/drawingml/2006/main" name="LINK Content">
  <a:themeElements>
    <a:clrScheme name="Custom 37">
      <a:dk1>
        <a:srgbClr val="313231"/>
      </a:dk1>
      <a:lt1>
        <a:sysClr val="window" lastClr="FFFFFF"/>
      </a:lt1>
      <a:dk2>
        <a:srgbClr val="000000"/>
      </a:dk2>
      <a:lt2>
        <a:srgbClr val="808080"/>
      </a:lt2>
      <a:accent1>
        <a:srgbClr val="2732FF"/>
      </a:accent1>
      <a:accent2>
        <a:srgbClr val="D50800"/>
      </a:accent2>
      <a:accent3>
        <a:srgbClr val="0D8CFF"/>
      </a:accent3>
      <a:accent4>
        <a:srgbClr val="246D77"/>
      </a:accent4>
      <a:accent5>
        <a:srgbClr val="FFDB32"/>
      </a:accent5>
      <a:accent6>
        <a:srgbClr val="FF3300"/>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TA Vienna May 2019 Graham Mott [Compatibility Mode]" id="{7B9C623A-5B0F-4149-90B3-A64B451ECEAC}" vid="{C50ED482-6993-4C63-8D8C-3F18C7F47B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 Vienna May 2019 Graham Mott</Template>
  <TotalTime>1</TotalTime>
  <Words>1995</Words>
  <Application>Microsoft Office PowerPoint</Application>
  <PresentationFormat>Custom</PresentationFormat>
  <Paragraphs>135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ESTA Vienna May 2019 Graham Mott</vt:lpstr>
      <vt:lpstr>LINK Content</vt:lpstr>
      <vt:lpstr>The Lessons from Sweden </vt:lpstr>
      <vt:lpstr>PowerPoint Presentation</vt:lpstr>
      <vt:lpstr>ATM total ATM withdrawals</vt:lpstr>
      <vt:lpstr>LINK ATM withdrawal volumes</vt:lpstr>
      <vt:lpstr>The driver – cash payments in the UK</vt:lpstr>
      <vt:lpstr>Independent Access to Cash Review </vt:lpstr>
      <vt:lpstr>Share of cash payments carried out by households</vt:lpstr>
      <vt:lpstr>Study Tour of Sweden 2018</vt:lpstr>
      <vt:lpstr>Sweden is on the way to a cashless society. </vt:lpstr>
      <vt:lpstr>Access to cash is now a considerable problem for certain consumers. </vt:lpstr>
      <vt:lpstr>The cash supply chain is at breaking point</vt:lpstr>
      <vt:lpstr>Cash is seen as a potential contingency to card and online payments</vt:lpstr>
      <vt:lpstr>Civil Defence</vt:lpstr>
      <vt:lpstr>Continued access to cash has become a politically charged issue. </vt:lpstr>
      <vt:lpstr> Is there evidence that retailers are refusing to accept cash?</vt:lpstr>
      <vt:lpstr>Retailers find cash more expensive than electronic payments</vt:lpstr>
      <vt:lpstr>Collaboration between banks has been a key factor in reducing the overall costs of access to cash and deployment of payment innovation. </vt:lpstr>
      <vt:lpstr>The decline in cash poses fundamental questions for central banks. </vt:lpstr>
      <vt:lpstr>What advice would Sweden offer the UK? </vt:lpstr>
      <vt:lpstr>What has the UK done? – Access to Cash Report</vt:lpstr>
      <vt:lpstr>PowerPoint Presentation</vt:lpstr>
      <vt:lpstr>Thank you for all the help and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Lessons from Sweden</dc:title>
  <dc:creator>T. Lebeaux</dc:creator>
  <cp:lastModifiedBy>T. Lebeaux</cp:lastModifiedBy>
  <cp:revision>2</cp:revision>
  <cp:lastPrinted>2012-02-22T09:09:10Z</cp:lastPrinted>
  <dcterms:created xsi:type="dcterms:W3CDTF">2019-05-10T15:38:48Z</dcterms:created>
  <dcterms:modified xsi:type="dcterms:W3CDTF">2019-05-19T12:22:41Z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3717985</vt:lpwstr>
  </property>
  <property fmtid="{D5CDD505-2E9C-101B-9397-08002B2CF9AE}" pid="3" name="NXPowerLiteSettings">
    <vt:lpwstr>C94006B004C800</vt:lpwstr>
  </property>
  <property fmtid="{D5CDD505-2E9C-101B-9397-08002B2CF9AE}" pid="4" name="NXPowerLiteVersion">
    <vt:lpwstr>S4.3.5</vt:lpwstr>
  </property>
</Properties>
</file>